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674" r:id="rId5"/>
    <p:sldMasterId id="2147483686" r:id="rId6"/>
    <p:sldMasterId id="2147483698" r:id="rId7"/>
  </p:sldMasterIdLst>
  <p:sldIdLst>
    <p:sldId id="257" r:id="rId8"/>
    <p:sldId id="301" r:id="rId9"/>
    <p:sldId id="256" r:id="rId10"/>
    <p:sldId id="299" r:id="rId11"/>
    <p:sldId id="267" r:id="rId12"/>
    <p:sldId id="268" r:id="rId13"/>
    <p:sldId id="263" r:id="rId14"/>
    <p:sldId id="265" r:id="rId15"/>
    <p:sldId id="266" r:id="rId16"/>
    <p:sldId id="269" r:id="rId17"/>
    <p:sldId id="270" r:id="rId18"/>
    <p:sldId id="281" r:id="rId19"/>
    <p:sldId id="273" r:id="rId20"/>
    <p:sldId id="271" r:id="rId21"/>
    <p:sldId id="272" r:id="rId22"/>
    <p:sldId id="275" r:id="rId23"/>
    <p:sldId id="286" r:id="rId24"/>
    <p:sldId id="276" r:id="rId25"/>
    <p:sldId id="277" r:id="rId26"/>
    <p:sldId id="278" r:id="rId27"/>
    <p:sldId id="279" r:id="rId28"/>
    <p:sldId id="280" r:id="rId29"/>
    <p:sldId id="287" r:id="rId30"/>
    <p:sldId id="289" r:id="rId31"/>
    <p:sldId id="290" r:id="rId32"/>
    <p:sldId id="291" r:id="rId33"/>
    <p:sldId id="292" r:id="rId34"/>
    <p:sldId id="293" r:id="rId35"/>
    <p:sldId id="264" r:id="rId36"/>
    <p:sldId id="262" r:id="rId37"/>
    <p:sldId id="295" r:id="rId38"/>
    <p:sldId id="300" r:id="rId39"/>
    <p:sldId id="296" r:id="rId40"/>
    <p:sldId id="302" r:id="rId41"/>
    <p:sldId id="303" r:id="rId42"/>
    <p:sldId id="298" r:id="rId43"/>
    <p:sldId id="304" r:id="rId44"/>
    <p:sldId id="305" r:id="rId45"/>
    <p:sldId id="297" r:id="rId46"/>
    <p:sldId id="30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19" autoAdjust="0"/>
  </p:normalViewPr>
  <p:slideViewPr>
    <p:cSldViewPr snapToGrid="0">
      <p:cViewPr>
        <p:scale>
          <a:sx n="95" d="100"/>
          <a:sy n="95" d="100"/>
        </p:scale>
        <p:origin x="-72" y="-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9B7770-C07F-4680-897E-76053A685B8B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D6A08C-0827-4D13-BA8F-AFBFF5E121E3}">
      <dgm:prSet/>
      <dgm:spPr/>
      <dgm:t>
        <a:bodyPr/>
        <a:lstStyle/>
        <a:p>
          <a:r>
            <a:rPr lang="uk-UA" dirty="0" smtClean="0"/>
            <a:t>Так, це можливо</a:t>
          </a:r>
          <a:r>
            <a:rPr lang="en-US" dirty="0" smtClean="0"/>
            <a:t>.</a:t>
          </a:r>
          <a:endParaRPr lang="en-US" dirty="0"/>
        </a:p>
      </dgm:t>
    </dgm:pt>
    <dgm:pt modelId="{89B55A2D-153B-4D1C-A12A-1EAABDE094E7}" type="parTrans" cxnId="{1535634B-DBAA-47F6-9DAA-006B79138FB0}">
      <dgm:prSet/>
      <dgm:spPr/>
      <dgm:t>
        <a:bodyPr/>
        <a:lstStyle/>
        <a:p>
          <a:endParaRPr lang="en-US"/>
        </a:p>
      </dgm:t>
    </dgm:pt>
    <dgm:pt modelId="{DE2C8422-68E2-4352-BFDF-1DDAC0189B85}" type="sibTrans" cxnId="{1535634B-DBAA-47F6-9DAA-006B79138FB0}">
      <dgm:prSet/>
      <dgm:spPr/>
      <dgm:t>
        <a:bodyPr/>
        <a:lstStyle/>
        <a:p>
          <a:endParaRPr lang="en-US"/>
        </a:p>
      </dgm:t>
    </dgm:pt>
    <dgm:pt modelId="{943B1549-7706-459E-ABDF-C69B13302779}">
      <dgm:prSet/>
      <dgm:spPr/>
      <dgm:t>
        <a:bodyPr/>
        <a:lstStyle/>
        <a:p>
          <a:r>
            <a:rPr lang="uk-UA" dirty="0" smtClean="0"/>
            <a:t>Але це не завжди можливо</a:t>
          </a:r>
          <a:r>
            <a:rPr lang="en-US" dirty="0" smtClean="0"/>
            <a:t>.</a:t>
          </a:r>
          <a:endParaRPr lang="en-US" dirty="0"/>
        </a:p>
      </dgm:t>
    </dgm:pt>
    <dgm:pt modelId="{0B824A20-FDED-4A32-B454-812E92CB9576}" type="parTrans" cxnId="{8E7789D2-8777-4ED1-A4A2-8A4F71F477D5}">
      <dgm:prSet/>
      <dgm:spPr/>
      <dgm:t>
        <a:bodyPr/>
        <a:lstStyle/>
        <a:p>
          <a:endParaRPr lang="en-US"/>
        </a:p>
      </dgm:t>
    </dgm:pt>
    <dgm:pt modelId="{0A916039-EB39-419F-9D18-7913B182B9A5}" type="sibTrans" cxnId="{8E7789D2-8777-4ED1-A4A2-8A4F71F477D5}">
      <dgm:prSet/>
      <dgm:spPr/>
      <dgm:t>
        <a:bodyPr/>
        <a:lstStyle/>
        <a:p>
          <a:endParaRPr lang="en-US"/>
        </a:p>
      </dgm:t>
    </dgm:pt>
    <dgm:pt modelId="{612783AB-F7F9-4894-8DF6-99126E0C78EE}" type="pres">
      <dgm:prSet presAssocID="{1C9B7770-C07F-4680-897E-76053A685B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326BFC53-3AB4-49B3-8072-2D6E1E237CB3}" type="pres">
      <dgm:prSet presAssocID="{9DD6A08C-0827-4D13-BA8F-AFBFF5E121E3}" presName="hierRoot1" presStyleCnt="0"/>
      <dgm:spPr/>
    </dgm:pt>
    <dgm:pt modelId="{D4EAD1A0-14E3-46B9-89E4-54FBB314B479}" type="pres">
      <dgm:prSet presAssocID="{9DD6A08C-0827-4D13-BA8F-AFBFF5E121E3}" presName="composite" presStyleCnt="0"/>
      <dgm:spPr/>
    </dgm:pt>
    <dgm:pt modelId="{FEA30E58-6F59-4758-BEED-37EB09C8B6DC}" type="pres">
      <dgm:prSet presAssocID="{9DD6A08C-0827-4D13-BA8F-AFBFF5E121E3}" presName="background" presStyleLbl="node0" presStyleIdx="0" presStyleCnt="2"/>
      <dgm:spPr/>
    </dgm:pt>
    <dgm:pt modelId="{D6566E44-0545-4791-8064-331B53FEBF21}" type="pres">
      <dgm:prSet presAssocID="{9DD6A08C-0827-4D13-BA8F-AFBFF5E121E3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9445828-41B0-4A22-861E-B4CFA49CFBA3}" type="pres">
      <dgm:prSet presAssocID="{9DD6A08C-0827-4D13-BA8F-AFBFF5E121E3}" presName="hierChild2" presStyleCnt="0"/>
      <dgm:spPr/>
    </dgm:pt>
    <dgm:pt modelId="{C444C844-1B21-44C2-9CB2-C160CB554DED}" type="pres">
      <dgm:prSet presAssocID="{943B1549-7706-459E-ABDF-C69B13302779}" presName="hierRoot1" presStyleCnt="0"/>
      <dgm:spPr/>
    </dgm:pt>
    <dgm:pt modelId="{C6C5DE81-4088-4F03-8F2F-DAAD6D1B9A7E}" type="pres">
      <dgm:prSet presAssocID="{943B1549-7706-459E-ABDF-C69B13302779}" presName="composite" presStyleCnt="0"/>
      <dgm:spPr/>
    </dgm:pt>
    <dgm:pt modelId="{680A58C1-C551-4BAC-95B2-BFC8B238566D}" type="pres">
      <dgm:prSet presAssocID="{943B1549-7706-459E-ABDF-C69B13302779}" presName="background" presStyleLbl="node0" presStyleIdx="1" presStyleCnt="2"/>
      <dgm:spPr/>
    </dgm:pt>
    <dgm:pt modelId="{2CDD9E11-0F4C-4D5C-A087-E2243F6A63D2}" type="pres">
      <dgm:prSet presAssocID="{943B1549-7706-459E-ABDF-C69B13302779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F315702-2127-4BD9-BC24-D660569F5C30}" type="pres">
      <dgm:prSet presAssocID="{943B1549-7706-459E-ABDF-C69B13302779}" presName="hierChild2" presStyleCnt="0"/>
      <dgm:spPr/>
    </dgm:pt>
  </dgm:ptLst>
  <dgm:cxnLst>
    <dgm:cxn modelId="{888FA8C8-E904-4D53-BB0F-5CDA46B8E4F0}" type="presOf" srcId="{9DD6A08C-0827-4D13-BA8F-AFBFF5E121E3}" destId="{D6566E44-0545-4791-8064-331B53FEBF21}" srcOrd="0" destOrd="0" presId="urn:microsoft.com/office/officeart/2005/8/layout/hierarchy1"/>
    <dgm:cxn modelId="{8E7789D2-8777-4ED1-A4A2-8A4F71F477D5}" srcId="{1C9B7770-C07F-4680-897E-76053A685B8B}" destId="{943B1549-7706-459E-ABDF-C69B13302779}" srcOrd="1" destOrd="0" parTransId="{0B824A20-FDED-4A32-B454-812E92CB9576}" sibTransId="{0A916039-EB39-419F-9D18-7913B182B9A5}"/>
    <dgm:cxn modelId="{4D70651D-3294-43E8-9EBD-F063B2438D51}" type="presOf" srcId="{943B1549-7706-459E-ABDF-C69B13302779}" destId="{2CDD9E11-0F4C-4D5C-A087-E2243F6A63D2}" srcOrd="0" destOrd="0" presId="urn:microsoft.com/office/officeart/2005/8/layout/hierarchy1"/>
    <dgm:cxn modelId="{1535634B-DBAA-47F6-9DAA-006B79138FB0}" srcId="{1C9B7770-C07F-4680-897E-76053A685B8B}" destId="{9DD6A08C-0827-4D13-BA8F-AFBFF5E121E3}" srcOrd="0" destOrd="0" parTransId="{89B55A2D-153B-4D1C-A12A-1EAABDE094E7}" sibTransId="{DE2C8422-68E2-4352-BFDF-1DDAC0189B85}"/>
    <dgm:cxn modelId="{E61D405D-4059-4066-BED4-5554F464DC1E}" type="presOf" srcId="{1C9B7770-C07F-4680-897E-76053A685B8B}" destId="{612783AB-F7F9-4894-8DF6-99126E0C78EE}" srcOrd="0" destOrd="0" presId="urn:microsoft.com/office/officeart/2005/8/layout/hierarchy1"/>
    <dgm:cxn modelId="{115180AB-F637-456E-B2B4-DDCCE2F7B09E}" type="presParOf" srcId="{612783AB-F7F9-4894-8DF6-99126E0C78EE}" destId="{326BFC53-3AB4-49B3-8072-2D6E1E237CB3}" srcOrd="0" destOrd="0" presId="urn:microsoft.com/office/officeart/2005/8/layout/hierarchy1"/>
    <dgm:cxn modelId="{4F34172C-98FF-4B83-9E25-0A0E08C6E0DC}" type="presParOf" srcId="{326BFC53-3AB4-49B3-8072-2D6E1E237CB3}" destId="{D4EAD1A0-14E3-46B9-89E4-54FBB314B479}" srcOrd="0" destOrd="0" presId="urn:microsoft.com/office/officeart/2005/8/layout/hierarchy1"/>
    <dgm:cxn modelId="{66B73A47-4E4F-4DF5-B01C-59BD3A13CD8D}" type="presParOf" srcId="{D4EAD1A0-14E3-46B9-89E4-54FBB314B479}" destId="{FEA30E58-6F59-4758-BEED-37EB09C8B6DC}" srcOrd="0" destOrd="0" presId="urn:microsoft.com/office/officeart/2005/8/layout/hierarchy1"/>
    <dgm:cxn modelId="{34F43ACC-DD90-4BC9-A2F8-A64A6B14961A}" type="presParOf" srcId="{D4EAD1A0-14E3-46B9-89E4-54FBB314B479}" destId="{D6566E44-0545-4791-8064-331B53FEBF21}" srcOrd="1" destOrd="0" presId="urn:microsoft.com/office/officeart/2005/8/layout/hierarchy1"/>
    <dgm:cxn modelId="{A44A8F33-641A-4D07-B261-E224D1FF1965}" type="presParOf" srcId="{326BFC53-3AB4-49B3-8072-2D6E1E237CB3}" destId="{B9445828-41B0-4A22-861E-B4CFA49CFBA3}" srcOrd="1" destOrd="0" presId="urn:microsoft.com/office/officeart/2005/8/layout/hierarchy1"/>
    <dgm:cxn modelId="{A935AAC2-7204-4C46-967E-1694FFE55B85}" type="presParOf" srcId="{612783AB-F7F9-4894-8DF6-99126E0C78EE}" destId="{C444C844-1B21-44C2-9CB2-C160CB554DED}" srcOrd="1" destOrd="0" presId="urn:microsoft.com/office/officeart/2005/8/layout/hierarchy1"/>
    <dgm:cxn modelId="{C5E059F7-C52D-4F49-B580-E392F3B5507B}" type="presParOf" srcId="{C444C844-1B21-44C2-9CB2-C160CB554DED}" destId="{C6C5DE81-4088-4F03-8F2F-DAAD6D1B9A7E}" srcOrd="0" destOrd="0" presId="urn:microsoft.com/office/officeart/2005/8/layout/hierarchy1"/>
    <dgm:cxn modelId="{54793C97-E66E-4474-A376-23DE1429E757}" type="presParOf" srcId="{C6C5DE81-4088-4F03-8F2F-DAAD6D1B9A7E}" destId="{680A58C1-C551-4BAC-95B2-BFC8B238566D}" srcOrd="0" destOrd="0" presId="urn:microsoft.com/office/officeart/2005/8/layout/hierarchy1"/>
    <dgm:cxn modelId="{A81795B3-4185-49EB-A1C2-C9BAFECA2F0C}" type="presParOf" srcId="{C6C5DE81-4088-4F03-8F2F-DAAD6D1B9A7E}" destId="{2CDD9E11-0F4C-4D5C-A087-E2243F6A63D2}" srcOrd="1" destOrd="0" presId="urn:microsoft.com/office/officeart/2005/8/layout/hierarchy1"/>
    <dgm:cxn modelId="{3FEE4B25-D734-47C0-9517-84C8F176B533}" type="presParOf" srcId="{C444C844-1B21-44C2-9CB2-C160CB554DED}" destId="{5F315702-2127-4BD9-BC24-D660569F5C3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7649BF-DF90-4729-B6C6-2D6C925FCB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6D0BFE-E4A0-4C6B-8B4E-97DAD3D2204D}">
      <dgm:prSet/>
      <dgm:spPr/>
      <dgm:t>
        <a:bodyPr/>
        <a:lstStyle/>
        <a:p>
          <a:r>
            <a:rPr lang="uk-UA" dirty="0" smtClean="0"/>
            <a:t>Як тільки конституції завдано достатньої шкоди </a:t>
          </a:r>
          <a:r>
            <a:rPr lang="en-US" dirty="0" smtClean="0"/>
            <a:t>—</a:t>
          </a:r>
          <a:r>
            <a:rPr lang="uk-UA" dirty="0" smtClean="0"/>
            <a:t> як тільки очільники продемонстрували свої наміри нехтувати нею </a:t>
          </a:r>
          <a:r>
            <a:rPr lang="en-US" dirty="0" smtClean="0"/>
            <a:t>—</a:t>
          </a:r>
          <a:r>
            <a:rPr lang="uk-UA" dirty="0" smtClean="0"/>
            <a:t> конституційні шляхи для мирних змін перекриваються</a:t>
          </a:r>
          <a:r>
            <a:rPr lang="en-US" dirty="0" smtClean="0"/>
            <a:t>.</a:t>
          </a:r>
          <a:endParaRPr lang="en-US" dirty="0"/>
        </a:p>
      </dgm:t>
    </dgm:pt>
    <dgm:pt modelId="{59F19C2A-4E87-46F1-A280-4762749EF7DD}" type="parTrans" cxnId="{EC6E6C79-E295-41C6-AE74-E62ABA4DCC24}">
      <dgm:prSet/>
      <dgm:spPr/>
      <dgm:t>
        <a:bodyPr/>
        <a:lstStyle/>
        <a:p>
          <a:endParaRPr lang="en-US"/>
        </a:p>
      </dgm:t>
    </dgm:pt>
    <dgm:pt modelId="{473846B4-F173-4875-A36E-D9D329FB9D04}" type="sibTrans" cxnId="{EC6E6C79-E295-41C6-AE74-E62ABA4DCC24}">
      <dgm:prSet/>
      <dgm:spPr/>
      <dgm:t>
        <a:bodyPr/>
        <a:lstStyle/>
        <a:p>
          <a:endParaRPr lang="en-US"/>
        </a:p>
      </dgm:t>
    </dgm:pt>
    <dgm:pt modelId="{2FF451B1-DD88-46F3-B9FE-007674A88FD5}">
      <dgm:prSet/>
      <dgm:spPr/>
      <dgm:t>
        <a:bodyPr/>
        <a:lstStyle/>
        <a:p>
          <a:r>
            <a:rPr lang="uk-UA" dirty="0" smtClean="0"/>
            <a:t>І єдиним варіантом залишається збройна революція</a:t>
          </a:r>
          <a:r>
            <a:rPr lang="en-US" dirty="0" smtClean="0"/>
            <a:t>.</a:t>
          </a:r>
          <a:endParaRPr lang="en-US" dirty="0"/>
        </a:p>
      </dgm:t>
    </dgm:pt>
    <dgm:pt modelId="{783E63E3-F3A8-4330-B61E-9F8038D9A50F}" type="parTrans" cxnId="{5D1DDB6C-EA8C-4360-BFFB-F640A1F2A203}">
      <dgm:prSet/>
      <dgm:spPr/>
      <dgm:t>
        <a:bodyPr/>
        <a:lstStyle/>
        <a:p>
          <a:endParaRPr lang="en-US"/>
        </a:p>
      </dgm:t>
    </dgm:pt>
    <dgm:pt modelId="{DC26CFBF-2324-4120-9439-D54E714C19DD}" type="sibTrans" cxnId="{5D1DDB6C-EA8C-4360-BFFB-F640A1F2A203}">
      <dgm:prSet/>
      <dgm:spPr/>
      <dgm:t>
        <a:bodyPr/>
        <a:lstStyle/>
        <a:p>
          <a:endParaRPr lang="en-US"/>
        </a:p>
      </dgm:t>
    </dgm:pt>
    <dgm:pt modelId="{A0E91B40-3ACB-414F-AF6C-B13D755AEA1A}" type="pres">
      <dgm:prSet presAssocID="{947649BF-DF90-4729-B6C6-2D6C925FCB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7FAAE5B-99E7-4F89-B60C-C82AA6A6EC07}" type="pres">
      <dgm:prSet presAssocID="{E86D0BFE-E4A0-4C6B-8B4E-97DAD3D2204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5F28020-1DE1-4C4A-9E6D-9DD7AE745141}" type="pres">
      <dgm:prSet presAssocID="{473846B4-F173-4875-A36E-D9D329FB9D04}" presName="spacer" presStyleCnt="0"/>
      <dgm:spPr/>
    </dgm:pt>
    <dgm:pt modelId="{0CACC56E-1D1B-40BD-A992-A9604F4C7349}" type="pres">
      <dgm:prSet presAssocID="{2FF451B1-DD88-46F3-B9FE-007674A88FD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D1DDB6C-EA8C-4360-BFFB-F640A1F2A203}" srcId="{947649BF-DF90-4729-B6C6-2D6C925FCB81}" destId="{2FF451B1-DD88-46F3-B9FE-007674A88FD5}" srcOrd="1" destOrd="0" parTransId="{783E63E3-F3A8-4330-B61E-9F8038D9A50F}" sibTransId="{DC26CFBF-2324-4120-9439-D54E714C19DD}"/>
    <dgm:cxn modelId="{EC6E6C79-E295-41C6-AE74-E62ABA4DCC24}" srcId="{947649BF-DF90-4729-B6C6-2D6C925FCB81}" destId="{E86D0BFE-E4A0-4C6B-8B4E-97DAD3D2204D}" srcOrd="0" destOrd="0" parTransId="{59F19C2A-4E87-46F1-A280-4762749EF7DD}" sibTransId="{473846B4-F173-4875-A36E-D9D329FB9D04}"/>
    <dgm:cxn modelId="{77896B92-EC4F-4930-9CB6-6EFF6FCA068A}" type="presOf" srcId="{E86D0BFE-E4A0-4C6B-8B4E-97DAD3D2204D}" destId="{57FAAE5B-99E7-4F89-B60C-C82AA6A6EC07}" srcOrd="0" destOrd="0" presId="urn:microsoft.com/office/officeart/2005/8/layout/vList2"/>
    <dgm:cxn modelId="{9FD1310E-B130-418A-9B9A-289AD42EFE87}" type="presOf" srcId="{947649BF-DF90-4729-B6C6-2D6C925FCB81}" destId="{A0E91B40-3ACB-414F-AF6C-B13D755AEA1A}" srcOrd="0" destOrd="0" presId="urn:microsoft.com/office/officeart/2005/8/layout/vList2"/>
    <dgm:cxn modelId="{8A4B56B1-5ABB-44AA-AB93-60F2504B4403}" type="presOf" srcId="{2FF451B1-DD88-46F3-B9FE-007674A88FD5}" destId="{0CACC56E-1D1B-40BD-A992-A9604F4C7349}" srcOrd="0" destOrd="0" presId="urn:microsoft.com/office/officeart/2005/8/layout/vList2"/>
    <dgm:cxn modelId="{55312ADF-16C4-4A75-A655-F72611BB2646}" type="presParOf" srcId="{A0E91B40-3ACB-414F-AF6C-B13D755AEA1A}" destId="{57FAAE5B-99E7-4F89-B60C-C82AA6A6EC07}" srcOrd="0" destOrd="0" presId="urn:microsoft.com/office/officeart/2005/8/layout/vList2"/>
    <dgm:cxn modelId="{A64F850F-6AF8-4778-844B-A9BE3D5FFD2B}" type="presParOf" srcId="{A0E91B40-3ACB-414F-AF6C-B13D755AEA1A}" destId="{75F28020-1DE1-4C4A-9E6D-9DD7AE745141}" srcOrd="1" destOrd="0" presId="urn:microsoft.com/office/officeart/2005/8/layout/vList2"/>
    <dgm:cxn modelId="{FF9A82AC-1525-453C-B783-5F2F3780D5A4}" type="presParOf" srcId="{A0E91B40-3ACB-414F-AF6C-B13D755AEA1A}" destId="{0CACC56E-1D1B-40BD-A992-A9604F4C734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30E58-6F59-4758-BEED-37EB09C8B6DC}">
      <dsp:nvSpPr>
        <dsp:cNvPr id="0" name=""/>
        <dsp:cNvSpPr/>
      </dsp:nvSpPr>
      <dsp:spPr>
        <a:xfrm>
          <a:off x="1227" y="329029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566E44-0545-4791-8064-331B53FEBF21}">
      <dsp:nvSpPr>
        <dsp:cNvPr id="0" name=""/>
        <dsp:cNvSpPr/>
      </dsp:nvSpPr>
      <dsp:spPr>
        <a:xfrm>
          <a:off x="480082" y="783941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100" kern="1200" dirty="0" smtClean="0"/>
            <a:t>Так, це можливо</a:t>
          </a:r>
          <a:r>
            <a:rPr lang="en-US" sz="5100" kern="1200" dirty="0" smtClean="0"/>
            <a:t>.</a:t>
          </a:r>
          <a:endParaRPr lang="en-US" sz="5100" kern="1200" dirty="0"/>
        </a:p>
      </dsp:txBody>
      <dsp:txXfrm>
        <a:off x="560236" y="864095"/>
        <a:ext cx="4149382" cy="2576345"/>
      </dsp:txXfrm>
    </dsp:sp>
    <dsp:sp modelId="{680A58C1-C551-4BAC-95B2-BFC8B238566D}">
      <dsp:nvSpPr>
        <dsp:cNvPr id="0" name=""/>
        <dsp:cNvSpPr/>
      </dsp:nvSpPr>
      <dsp:spPr>
        <a:xfrm>
          <a:off x="5268627" y="329029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DD9E11-0F4C-4D5C-A087-E2243F6A63D2}">
      <dsp:nvSpPr>
        <dsp:cNvPr id="0" name=""/>
        <dsp:cNvSpPr/>
      </dsp:nvSpPr>
      <dsp:spPr>
        <a:xfrm>
          <a:off x="5747481" y="783941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100" kern="1200" dirty="0" smtClean="0"/>
            <a:t>Але це не завжди можливо</a:t>
          </a:r>
          <a:r>
            <a:rPr lang="en-US" sz="5100" kern="1200" dirty="0" smtClean="0"/>
            <a:t>.</a:t>
          </a:r>
          <a:endParaRPr lang="en-US" sz="5100" kern="1200" dirty="0"/>
        </a:p>
      </dsp:txBody>
      <dsp:txXfrm>
        <a:off x="5827635" y="864095"/>
        <a:ext cx="4149382" cy="25763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AAE5B-99E7-4F89-B60C-C82AA6A6EC07}">
      <dsp:nvSpPr>
        <dsp:cNvPr id="0" name=""/>
        <dsp:cNvSpPr/>
      </dsp:nvSpPr>
      <dsp:spPr>
        <a:xfrm>
          <a:off x="0" y="427211"/>
          <a:ext cx="10058399" cy="1460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Як тільки конституції завдано достатньої шкоди </a:t>
          </a:r>
          <a:r>
            <a:rPr lang="en-US" sz="2600" kern="1200" dirty="0" smtClean="0"/>
            <a:t>—</a:t>
          </a:r>
          <a:r>
            <a:rPr lang="uk-UA" sz="2600" kern="1200" dirty="0" smtClean="0"/>
            <a:t> як тільки очільники продемонстрували свої наміри нехтувати нею </a:t>
          </a:r>
          <a:r>
            <a:rPr lang="en-US" sz="2600" kern="1200" dirty="0" smtClean="0"/>
            <a:t>—</a:t>
          </a:r>
          <a:r>
            <a:rPr lang="uk-UA" sz="2600" kern="1200" dirty="0" smtClean="0"/>
            <a:t> конституційні шляхи для мирних змін перекриваються</a:t>
          </a:r>
          <a:r>
            <a:rPr lang="en-US" sz="2600" kern="1200" dirty="0" smtClean="0"/>
            <a:t>.</a:t>
          </a:r>
          <a:endParaRPr lang="en-US" sz="2600" kern="1200" dirty="0"/>
        </a:p>
      </dsp:txBody>
      <dsp:txXfrm>
        <a:off x="71279" y="498490"/>
        <a:ext cx="9915841" cy="1317602"/>
      </dsp:txXfrm>
    </dsp:sp>
    <dsp:sp modelId="{0CACC56E-1D1B-40BD-A992-A9604F4C7349}">
      <dsp:nvSpPr>
        <dsp:cNvPr id="0" name=""/>
        <dsp:cNvSpPr/>
      </dsp:nvSpPr>
      <dsp:spPr>
        <a:xfrm>
          <a:off x="0" y="1962252"/>
          <a:ext cx="10058399" cy="1460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І єдиним варіантом залишається збройна революція</a:t>
          </a:r>
          <a:r>
            <a:rPr lang="en-US" sz="2600" kern="1200" dirty="0" smtClean="0"/>
            <a:t>.</a:t>
          </a:r>
          <a:endParaRPr lang="en-US" sz="2600" kern="1200" dirty="0"/>
        </a:p>
      </dsp:txBody>
      <dsp:txXfrm>
        <a:off x="71279" y="2033531"/>
        <a:ext cx="9915841" cy="1317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283C-0F6E-4157-927A-3A962573B4E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7711-C9FD-446E-B936-95C04B10CA5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2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283C-0F6E-4157-927A-3A962573B4E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7711-C9FD-446E-B936-95C04B10CA5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62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283C-0F6E-4157-927A-3A962573B4E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7711-C9FD-446E-B936-95C04B10CA5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87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283C-0F6E-4157-927A-3A962573B4E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7711-C9FD-446E-B936-95C04B10CA5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283C-0F6E-4157-927A-3A962573B4E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7711-C9FD-446E-B936-95C04B10CA5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58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283C-0F6E-4157-927A-3A962573B4E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7711-C9FD-446E-B936-95C04B10CA5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06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283C-0F6E-4157-927A-3A962573B4E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7711-C9FD-446E-B936-95C04B10CA5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49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283C-0F6E-4157-927A-3A962573B4E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7711-C9FD-446E-B936-95C04B10CA5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42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283C-0F6E-4157-927A-3A962573B4E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7711-C9FD-446E-B936-95C04B10CA5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61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283C-0F6E-4157-927A-3A962573B4E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7711-C9FD-446E-B936-95C04B10CA5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2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283C-0F6E-4157-927A-3A962573B4E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7711-C9FD-446E-B936-95C04B10CA5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02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‹№›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15840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83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‹№›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=""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=""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705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16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12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15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83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52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4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16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61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‹№›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5038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46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‹№›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="" xmlns:a16="http://schemas.microsoft.com/office/drawing/2014/main" id="{CDE45C10-227D-42DF-A888-EEFD3784FA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A214944-8898-48BC-AE6F-065DA7BBB8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211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53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45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06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38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7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5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994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93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6283C-0F6E-4157-927A-3A962573B4E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67711-C9FD-446E-B936-95C04B10CA5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4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721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‹№›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5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=""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140235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2644B391-9BFE-445C-A9EC-F544BB85FB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80F26E69-87D9-4655-AE7B-280A87AA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uk-UA" sz="4400" dirty="0" smtClean="0">
                <a:solidFill>
                  <a:schemeClr val="tx1"/>
                </a:solidFill>
              </a:rPr>
              <a:t>конституційні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uk-UA" sz="4400" dirty="0" smtClean="0">
                <a:solidFill>
                  <a:schemeClr val="tx1"/>
                </a:solidFill>
              </a:rPr>
              <a:t>революції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92943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uk-UA" dirty="0" smtClean="0">
                <a:solidFill>
                  <a:schemeClr val="tx1"/>
                </a:solidFill>
              </a:rPr>
              <a:t>Девід К. Вільямс</a:t>
            </a: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uk-UA" dirty="0" smtClean="0">
                <a:solidFill>
                  <a:schemeClr val="tx1"/>
                </a:solidFill>
              </a:rPr>
              <a:t>Центр конституційної демократії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6A6388-FDAD-44DB-830A-162D39CC13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uk-UA" sz="4000" dirty="0" smtClean="0"/>
              <a:t>Але революція — це останній </a:t>
            </a:r>
            <a:r>
              <a:rPr lang="uk-UA" sz="4000" dirty="0" smtClean="0"/>
              <a:t>вихід, </a:t>
            </a:r>
            <a:r>
              <a:rPr lang="uk-UA" sz="4000" dirty="0" smtClean="0"/>
              <a:t>то чи не повинні ми спробувати змінити конституцію за допомогою звичайних процесів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77382DA5-7B19-41FD-98E7-36BFB3C2F3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53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A64FF969-AD53-402B-AE2E-45D65161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202850F9-090F-421A-A292-ACB6006A2E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01521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037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E0E8D0-3000-43AF-887A-12D51F54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Чому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70526AC-F579-4651-8352-F1AD926DF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400" dirty="0" smtClean="0"/>
              <a:t>Конституція не </a:t>
            </a:r>
            <a:r>
              <a:rPr lang="uk-UA" sz="2400" dirty="0" smtClean="0"/>
              <a:t>забезпечує </a:t>
            </a:r>
            <a:r>
              <a:rPr lang="uk-UA" sz="2400" dirty="0" smtClean="0"/>
              <a:t>шляхів для мирних змін</a:t>
            </a:r>
            <a:r>
              <a:rPr lang="en-US" sz="2400" dirty="0" smtClean="0"/>
              <a:t>.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uk-UA" sz="2400" dirty="0" smtClean="0"/>
              <a:t>На початку конституція забезпечувала шляхи для мирних змін, але оскільки країна змінилася, конституція тепер діє </a:t>
            </a:r>
            <a:r>
              <a:rPr lang="uk-UA" sz="2400" dirty="0" smtClean="0"/>
              <a:t>по-іншому</a:t>
            </a:r>
            <a:r>
              <a:rPr lang="en-US" sz="2400" dirty="0" smtClean="0"/>
              <a:t>.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uk-UA" sz="2400" dirty="0" smtClean="0"/>
              <a:t>Навіть якщо конституція й забезпечує </a:t>
            </a:r>
            <a:r>
              <a:rPr lang="uk-UA" sz="2400" dirty="0"/>
              <a:t>шляхи для мирних змін</a:t>
            </a:r>
            <a:r>
              <a:rPr lang="uk-UA" sz="2400" dirty="0" smtClean="0"/>
              <a:t>, очільники нею нехтують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133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92643C-2E77-4402-8BA9-364D2BF2B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DDB299-856A-4206-8FF7-0FEFEEE3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1. </a:t>
            </a:r>
            <a:r>
              <a:rPr lang="uk-UA" sz="4000" dirty="0" smtClean="0"/>
              <a:t>Конституція не забезпечує шляхів для мирних змін</a:t>
            </a:r>
            <a:r>
              <a:rPr lang="en-US" sz="4000" dirty="0" smtClean="0"/>
              <a:t>.</a:t>
            </a:r>
            <a:r>
              <a:rPr lang="en-US" sz="3700" dirty="0"/>
              <a:t/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347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="" xmlns:a16="http://schemas.microsoft.com/office/drawing/2014/main" id="{299284F7-33E1-497C-9FC7-50DB60C5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DB2FA05E-3EDD-4530-935F-79ABBAA0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413206" cy="3849624"/>
          </a:xfrm>
        </p:spPr>
        <p:txBody>
          <a:bodyPr>
            <a:noAutofit/>
          </a:bodyPr>
          <a:lstStyle/>
          <a:p>
            <a:r>
              <a:rPr lang="uk-UA" sz="2400" dirty="0" smtClean="0"/>
              <a:t>Іноді конституція блокує всі мирні механізми для реально досяжних змін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Прикладом є маніпулювання виборчою </a:t>
            </a:r>
            <a:r>
              <a:rPr lang="uk-UA" sz="2400" dirty="0" smtClean="0"/>
              <a:t>системою</a:t>
            </a:r>
            <a:r>
              <a:rPr lang="en-US" sz="2400" dirty="0" smtClean="0"/>
              <a:t>: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200" dirty="0" smtClean="0"/>
              <a:t>Припустімо, Республіканська партія перемогла на виборах</a:t>
            </a:r>
            <a:r>
              <a:rPr lang="en-US" sz="2200" dirty="0" smtClean="0"/>
              <a:t>.</a:t>
            </a:r>
            <a:endParaRPr lang="en-US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200" dirty="0" smtClean="0"/>
              <a:t>Отже, вона отримує контроль над визначенням виборчих округів</a:t>
            </a:r>
            <a:r>
              <a:rPr lang="en-US" sz="2200" dirty="0" smtClean="0"/>
              <a:t>.</a:t>
            </a:r>
            <a:endParaRPr lang="en-US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200" dirty="0" smtClean="0"/>
              <a:t>Але потім з нею стається скандал, тому на наступних виборах за неї голосує лише </a:t>
            </a:r>
            <a:r>
              <a:rPr lang="en-US" sz="2200" dirty="0" smtClean="0"/>
              <a:t>39</a:t>
            </a:r>
            <a:r>
              <a:rPr lang="en-US" sz="2200" dirty="0"/>
              <a:t>% </a:t>
            </a:r>
            <a:r>
              <a:rPr lang="uk-UA" sz="2200" dirty="0" smtClean="0"/>
              <a:t>громадян</a:t>
            </a:r>
            <a:r>
              <a:rPr lang="en-US" sz="2200" dirty="0" smtClean="0"/>
              <a:t>,</a:t>
            </a:r>
            <a:endParaRPr lang="en-US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200" dirty="0" smtClean="0"/>
              <a:t>а решта, </a:t>
            </a:r>
            <a:r>
              <a:rPr lang="en-US" sz="2200" dirty="0" smtClean="0"/>
              <a:t>61%</a:t>
            </a:r>
            <a:r>
              <a:rPr lang="uk-UA" sz="2200" dirty="0" smtClean="0"/>
              <a:t>, підтримують Демократичну партію</a:t>
            </a:r>
            <a:r>
              <a:rPr lang="en-US" sz="2200" dirty="0" smtClean="0"/>
              <a:t>.</a:t>
            </a:r>
            <a:endParaRPr lang="en-US" sz="2200" dirty="0"/>
          </a:p>
          <a:p>
            <a:r>
              <a:rPr lang="uk-UA" sz="2400" dirty="0" smtClean="0"/>
              <a:t>Отже, що роблять республіканці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459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2093"/>
          </a:xfrm>
        </p:spPr>
        <p:txBody>
          <a:bodyPr>
            <a:noAutofit/>
          </a:bodyPr>
          <a:lstStyle/>
          <a:p>
            <a:r>
              <a:rPr lang="uk-UA" sz="3200" dirty="0" smtClean="0"/>
              <a:t>Добре,</a:t>
            </a:r>
            <a:r>
              <a:rPr lang="en-US" sz="3200" dirty="0" smtClean="0"/>
              <a:t> 39</a:t>
            </a:r>
            <a:r>
              <a:rPr lang="uk-UA" sz="3200" dirty="0" smtClean="0"/>
              <a:t>Р</a:t>
            </a:r>
            <a:r>
              <a:rPr lang="en-US" sz="3200" dirty="0" smtClean="0"/>
              <a:t>/61</a:t>
            </a:r>
            <a:r>
              <a:rPr lang="uk-UA" sz="3200" dirty="0" smtClean="0"/>
              <a:t>Д</a:t>
            </a:r>
            <a:r>
              <a:rPr lang="en-US" sz="3200" dirty="0" smtClean="0"/>
              <a:t>, </a:t>
            </a:r>
            <a:r>
              <a:rPr lang="uk-UA" sz="3200" dirty="0" smtClean="0"/>
              <a:t>і республіканці контролюють визначення виборчих округів, оскільки вони перемогли на останніх виборах</a:t>
            </a:r>
            <a:endParaRPr lang="en-US" sz="3200" dirty="0"/>
          </a:p>
        </p:txBody>
      </p:sp>
      <p:sp>
        <p:nvSpPr>
          <p:cNvPr id="4" name="AutoShape 45"/>
          <p:cNvSpPr>
            <a:spLocks noChangeAspect="1" noChangeArrowheads="1" noTextEdit="1"/>
          </p:cNvSpPr>
          <p:nvPr/>
        </p:nvSpPr>
        <p:spPr bwMode="auto">
          <a:xfrm>
            <a:off x="845012" y="1497218"/>
            <a:ext cx="10531475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ine 47"/>
          <p:cNvSpPr>
            <a:spLocks noChangeShapeType="1"/>
          </p:cNvSpPr>
          <p:nvPr/>
        </p:nvSpPr>
        <p:spPr bwMode="auto">
          <a:xfrm>
            <a:off x="6107575" y="1587706"/>
            <a:ext cx="0" cy="459422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ine 48"/>
          <p:cNvSpPr>
            <a:spLocks noChangeShapeType="1"/>
          </p:cNvSpPr>
          <p:nvPr/>
        </p:nvSpPr>
        <p:spPr bwMode="auto">
          <a:xfrm>
            <a:off x="843425" y="3884818"/>
            <a:ext cx="1052830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Line 49"/>
          <p:cNvSpPr>
            <a:spLocks noChangeShapeType="1"/>
          </p:cNvSpPr>
          <p:nvPr/>
        </p:nvSpPr>
        <p:spPr bwMode="auto">
          <a:xfrm>
            <a:off x="849775" y="1587706"/>
            <a:ext cx="0" cy="459422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ine 50"/>
          <p:cNvSpPr>
            <a:spLocks noChangeShapeType="1"/>
          </p:cNvSpPr>
          <p:nvPr/>
        </p:nvSpPr>
        <p:spPr bwMode="auto">
          <a:xfrm>
            <a:off x="11365375" y="1587706"/>
            <a:ext cx="0" cy="459422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ine 51"/>
          <p:cNvSpPr>
            <a:spLocks noChangeShapeType="1"/>
          </p:cNvSpPr>
          <p:nvPr/>
        </p:nvSpPr>
        <p:spPr bwMode="auto">
          <a:xfrm>
            <a:off x="843425" y="1592468"/>
            <a:ext cx="1052830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ine 52"/>
          <p:cNvSpPr>
            <a:spLocks noChangeShapeType="1"/>
          </p:cNvSpPr>
          <p:nvPr/>
        </p:nvSpPr>
        <p:spPr bwMode="auto">
          <a:xfrm>
            <a:off x="843425" y="6175581"/>
            <a:ext cx="1052830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946612" y="1635331"/>
            <a:ext cx="7646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</a:t>
            </a:r>
            <a:r>
              <a:rPr kumimoji="0" lang="uk-UA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54"/>
          <p:cNvSpPr>
            <a:spLocks noChangeArrowheads="1"/>
          </p:cNvSpPr>
          <p:nvPr/>
        </p:nvSpPr>
        <p:spPr bwMode="auto">
          <a:xfrm>
            <a:off x="946612" y="2489406"/>
            <a:ext cx="941388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+mn-cs"/>
              </a:rPr>
              <a:t>à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55"/>
          <p:cNvSpPr>
            <a:spLocks noChangeArrowheads="1"/>
          </p:cNvSpPr>
          <p:nvPr/>
        </p:nvSpPr>
        <p:spPr bwMode="auto">
          <a:xfrm>
            <a:off x="1554625" y="2470356"/>
            <a:ext cx="24216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Демократи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56"/>
          <p:cNvSpPr>
            <a:spLocks noChangeArrowheads="1"/>
          </p:cNvSpPr>
          <p:nvPr/>
        </p:nvSpPr>
        <p:spPr bwMode="auto">
          <a:xfrm>
            <a:off x="6204412" y="1635331"/>
            <a:ext cx="16494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</a:t>
            </a:r>
            <a:r>
              <a:rPr lang="uk-UA" altLang="en-US" sz="36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Р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/12</a:t>
            </a:r>
            <a:r>
              <a:rPr lang="uk-UA" alt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Д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57"/>
          <p:cNvSpPr>
            <a:spLocks noChangeArrowheads="1"/>
          </p:cNvSpPr>
          <p:nvPr/>
        </p:nvSpPr>
        <p:spPr bwMode="auto">
          <a:xfrm>
            <a:off x="6204412" y="2489406"/>
            <a:ext cx="941388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+mn-cs"/>
              </a:rPr>
              <a:t>à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58"/>
          <p:cNvSpPr>
            <a:spLocks noChangeArrowheads="1"/>
          </p:cNvSpPr>
          <p:nvPr/>
        </p:nvSpPr>
        <p:spPr bwMode="auto">
          <a:xfrm>
            <a:off x="6812425" y="2470356"/>
            <a:ext cx="30134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Республіканці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59"/>
          <p:cNvSpPr>
            <a:spLocks noChangeArrowheads="1"/>
          </p:cNvSpPr>
          <p:nvPr/>
        </p:nvSpPr>
        <p:spPr bwMode="auto">
          <a:xfrm>
            <a:off x="946612" y="3924506"/>
            <a:ext cx="16366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</a:t>
            </a:r>
            <a:r>
              <a:rPr lang="uk-UA" altLang="en-US" sz="36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Р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/12</a:t>
            </a:r>
            <a:r>
              <a:rPr kumimoji="0" lang="uk-UA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60"/>
          <p:cNvSpPr>
            <a:spLocks noChangeArrowheads="1"/>
          </p:cNvSpPr>
          <p:nvPr/>
        </p:nvSpPr>
        <p:spPr bwMode="auto">
          <a:xfrm>
            <a:off x="946612" y="4780168"/>
            <a:ext cx="9413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+mn-cs"/>
              </a:rPr>
              <a:t>à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61"/>
          <p:cNvSpPr>
            <a:spLocks noChangeArrowheads="1"/>
          </p:cNvSpPr>
          <p:nvPr/>
        </p:nvSpPr>
        <p:spPr bwMode="auto">
          <a:xfrm>
            <a:off x="1554625" y="4761118"/>
            <a:ext cx="313047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Республіканці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62"/>
          <p:cNvSpPr>
            <a:spLocks noChangeArrowheads="1"/>
          </p:cNvSpPr>
          <p:nvPr/>
        </p:nvSpPr>
        <p:spPr bwMode="auto">
          <a:xfrm>
            <a:off x="6204412" y="3924506"/>
            <a:ext cx="16366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</a:t>
            </a:r>
            <a:r>
              <a:rPr kumimoji="0" lang="uk-UA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Р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/12</a:t>
            </a:r>
            <a:r>
              <a:rPr kumimoji="0" lang="uk-UA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63"/>
          <p:cNvSpPr>
            <a:spLocks noChangeArrowheads="1"/>
          </p:cNvSpPr>
          <p:nvPr/>
        </p:nvSpPr>
        <p:spPr bwMode="auto">
          <a:xfrm>
            <a:off x="6204412" y="4780168"/>
            <a:ext cx="9413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+mn-cs"/>
              </a:rPr>
              <a:t>à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64"/>
          <p:cNvSpPr>
            <a:spLocks noChangeArrowheads="1"/>
          </p:cNvSpPr>
          <p:nvPr/>
        </p:nvSpPr>
        <p:spPr bwMode="auto">
          <a:xfrm>
            <a:off x="6812425" y="4761118"/>
            <a:ext cx="30134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Республіканці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64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A5A7A9-E15B-4F92-8612-05C6CAEE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EB7EE4-F146-4621-8E8B-3205AA215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sz="2400" dirty="0" smtClean="0"/>
              <a:t>Отже, хоч демократи й мають більшість, вони</a:t>
            </a:r>
            <a:r>
              <a:rPr lang="en-US" sz="2400" dirty="0" smtClean="0"/>
              <a:t> </a:t>
            </a:r>
            <a:r>
              <a:rPr lang="uk-UA" sz="2400" dirty="0" smtClean="0"/>
              <a:t>не контролюють законодавчий орган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А республіканці, хоч вони й у меншості, зберігають контроль над законодавчим органом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А поки вони контролюють законодавчий орган, вони продовжуватимуть маніпулювати виборчою системою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Тому демократи не можуть здійснити зміни мирними засобами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Який у них залишається вибір, крім революції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906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92643C-2E77-4402-8BA9-364D2BF2B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DDB299-856A-4206-8FF7-0FEFEEE3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6377215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/>
              <a:t>2. </a:t>
            </a:r>
            <a:r>
              <a:rPr lang="uk-UA" sz="3600" dirty="0"/>
              <a:t>На початку конституція забезпечувала шляхи для мирних змін, але оскільки країна змінилася, конституція тепер діє </a:t>
            </a:r>
            <a:r>
              <a:rPr lang="uk-UA" sz="3600" dirty="0" smtClean="0"/>
              <a:t>по-іншому</a:t>
            </a:r>
            <a:r>
              <a:rPr lang="en-US" sz="3600" dirty="0" smtClean="0"/>
              <a:t>.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91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FC610-0F3E-4A13-B04E-3CC8FF19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E4502A0-0410-4EFD-9C13-753CCDC53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Іноді буває, що спочатку конституції дозволяють шляхи для мирних змін</a:t>
            </a:r>
            <a:r>
              <a:rPr lang="en-US" sz="2400" dirty="0" smtClean="0"/>
              <a:t>, </a:t>
            </a:r>
            <a:r>
              <a:rPr lang="uk-UA" sz="2400" dirty="0" smtClean="0"/>
              <a:t>але з часом зміни стають неможливими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І таке перекриття мирних шляхів може трапитися навіть тоді, коли сама конституція не змінилася.</a:t>
            </a:r>
            <a:endParaRPr lang="en-US" sz="2400" dirty="0"/>
          </a:p>
          <a:p>
            <a:r>
              <a:rPr lang="uk-UA" sz="2400" dirty="0" smtClean="0"/>
              <a:t>Пам’ятайте, що конституція має пристосовуватися до ситуації країни</a:t>
            </a:r>
            <a:r>
              <a:rPr lang="en-US" sz="2400" dirty="0" smtClean="0"/>
              <a:t>, </a:t>
            </a:r>
            <a:r>
              <a:rPr lang="uk-UA" sz="2400" dirty="0" smtClean="0"/>
              <a:t>тому може бути, що в разі зміни ситуації конституція стане погано пристосованою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807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8C24A0-9AC9-4F51-866F-44B1DF28F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Приклад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918E21-6DA3-4D86-B9E0-002EC5F39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2400" dirty="0" smtClean="0"/>
              <a:t>Припустімо, в конституції застосовується прийняття рішення більшістю голосів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uk-UA" sz="2400" dirty="0" smtClean="0">
                <a:sym typeface="Wingdings" panose="05000000000000000000" pitchFamily="2" charset="2"/>
              </a:rPr>
              <a:t>переможець отримує все, як на рівні округу, так і в законодавчому органі</a:t>
            </a:r>
            <a:r>
              <a:rPr lang="en-US" sz="2400" dirty="0" smtClean="0">
                <a:sym typeface="Wingdings" panose="05000000000000000000" pitchFamily="2" charset="2"/>
              </a:rPr>
              <a:t>.</a:t>
            </a:r>
            <a:endParaRPr lang="en-US" sz="2400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400" dirty="0" smtClean="0">
                <a:sym typeface="Wingdings" panose="05000000000000000000" pitchFamily="2" charset="2"/>
              </a:rPr>
              <a:t>У дуже різноманітному та плюралістичному суспільстві цей метод, загалом кажучи, проблеми не становить</a:t>
            </a:r>
            <a:r>
              <a:rPr lang="en-US" sz="2400" dirty="0" smtClean="0">
                <a:sym typeface="Wingdings" panose="05000000000000000000" pitchFamily="2" charset="2"/>
              </a:rPr>
              <a:t>:</a:t>
            </a:r>
            <a:endParaRPr lang="en-US" sz="2400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400" dirty="0" smtClean="0">
                <a:sym typeface="Wingdings" panose="05000000000000000000" pitchFamily="2" charset="2"/>
              </a:rPr>
              <a:t>хоч ви іноді можете програти, але іноді може бути й ваша перемога</a:t>
            </a:r>
            <a:r>
              <a:rPr lang="en-US" sz="2400" dirty="0" smtClean="0">
                <a:sym typeface="Wingdings" panose="05000000000000000000" pitchFamily="2" charset="2"/>
              </a:rPr>
              <a:t>, </a:t>
            </a:r>
            <a:endParaRPr lang="en-US" sz="2400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400" dirty="0" smtClean="0">
                <a:sym typeface="Wingdings" panose="05000000000000000000" pitchFamily="2" charset="2"/>
              </a:rPr>
              <a:t>і завжди є реальною можливість переконати інших людей</a:t>
            </a:r>
            <a:r>
              <a:rPr lang="en-US" sz="2400" dirty="0" smtClean="0">
                <a:sym typeface="Wingdings" panose="05000000000000000000" pitchFamily="2" charset="2"/>
              </a:rPr>
              <a:t>.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uk-UA" sz="2400" dirty="0" smtClean="0">
                <a:sym typeface="Wingdings" panose="05000000000000000000" pitchFamily="2" charset="2"/>
              </a:rPr>
              <a:t>Але у </a:t>
            </a:r>
            <a:r>
              <a:rPr lang="uk-UA" sz="2400" dirty="0" smtClean="0">
                <a:sym typeface="Wingdings" panose="05000000000000000000" pitchFamily="2" charset="2"/>
              </a:rPr>
              <a:t>сегментованому </a:t>
            </a:r>
            <a:r>
              <a:rPr lang="uk-UA" sz="2400" dirty="0" smtClean="0">
                <a:sym typeface="Wingdings" panose="05000000000000000000" pitchFamily="2" charset="2"/>
              </a:rPr>
              <a:t>суспільстві конституція матиме зовсім інші наслідки</a:t>
            </a:r>
            <a:r>
              <a:rPr lang="en-US" sz="2400" dirty="0" smtClean="0">
                <a:sym typeface="Wingdings" panose="05000000000000000000" pitchFamily="2" charset="2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121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="" xmlns:a16="http://schemas.microsoft.com/office/drawing/2014/main" id="{B8E64EAA-F900-48D9-AF28-16FA335613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0618A5-E68C-4AB6-9239-4A61DAFD98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4800" dirty="0" smtClean="0"/>
              <a:t>конституційні</a:t>
            </a:r>
            <a:r>
              <a:rPr lang="en-US" sz="4800" dirty="0" smtClean="0"/>
              <a:t> </a:t>
            </a:r>
            <a:r>
              <a:rPr lang="uk-UA" sz="4800" dirty="0" smtClean="0"/>
              <a:t>революції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F94766-ABE3-4A2D-BAD0-B7377824C2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2995643"/>
            <a:ext cx="5575300" cy="1402454"/>
          </a:xfrm>
        </p:spPr>
        <p:txBody>
          <a:bodyPr>
            <a:normAutofit/>
          </a:bodyPr>
          <a:lstStyle/>
          <a:p>
            <a:r>
              <a:rPr lang="uk-UA" dirty="0" smtClean="0"/>
              <a:t>Девід К. Вільямс</a:t>
            </a:r>
            <a:endParaRPr lang="en-US" dirty="0"/>
          </a:p>
          <a:p>
            <a:r>
              <a:rPr lang="uk-UA" dirty="0" smtClean="0"/>
              <a:t>Центр конституційної демократії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7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37BEC3-5D9B-4ECB-8140-10DA2F321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Сегментовані суспільства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7F174C0-09AA-4827-8B2B-BB4490A13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80674"/>
            <a:ext cx="10058400" cy="4434732"/>
          </a:xfrm>
        </p:spPr>
        <p:txBody>
          <a:bodyPr>
            <a:noAutofit/>
          </a:bodyPr>
          <a:lstStyle/>
          <a:p>
            <a:r>
              <a:rPr lang="uk-UA" sz="2400" dirty="0" smtClean="0"/>
              <a:t>У сегментованому суспільстві люди належать до груп із різною </a:t>
            </a:r>
            <a:r>
              <a:rPr lang="uk-UA" sz="2400" dirty="0" err="1" smtClean="0"/>
              <a:t>самоідентифікацією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Ці групи з різною </a:t>
            </a:r>
            <a:r>
              <a:rPr lang="uk-UA" sz="2400" dirty="0" err="1" smtClean="0"/>
              <a:t>самоідентифікацією</a:t>
            </a:r>
            <a:r>
              <a:rPr lang="uk-UA" sz="2400" dirty="0" smtClean="0"/>
              <a:t> охоплюють усі сфери, так, що члени конкретної групи зазвичай мають однакові погляди з будь-якого питання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uk-UA" sz="2400" dirty="0" smtClean="0">
                <a:sym typeface="Wingdings" panose="05000000000000000000" pitchFamily="2" charset="2"/>
              </a:rPr>
              <a:t>«синя» (демократична) й «червона» (республіканська) Америка</a:t>
            </a:r>
            <a:r>
              <a:rPr lang="en-US" sz="2400" dirty="0" smtClean="0">
                <a:sym typeface="Wingdings" panose="05000000000000000000" pitchFamily="2" charset="2"/>
              </a:rPr>
              <a:t>.</a:t>
            </a:r>
            <a:endParaRPr lang="en-US" sz="2400" dirty="0"/>
          </a:p>
          <a:p>
            <a:r>
              <a:rPr lang="uk-UA" sz="2400" dirty="0" smtClean="0"/>
              <a:t>І часто ці групи з різною </a:t>
            </a:r>
            <a:r>
              <a:rPr lang="uk-UA" sz="2400" dirty="0" err="1" smtClean="0"/>
              <a:t>самоідентифікацією</a:t>
            </a:r>
            <a:r>
              <a:rPr lang="uk-UA" sz="2400" dirty="0"/>
              <a:t> </a:t>
            </a:r>
            <a:r>
              <a:rPr lang="uk-UA" sz="2400" dirty="0" smtClean="0"/>
              <a:t>займають протилежні позиції, так, що члени однієї групи не мають нічого спільного з членами іншої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Отже, ми маємо глибоко вкорінений поділ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415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3E9E61-B479-4D86-890A-EF37B4330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110020-393C-47E4-BD0D-9DA597D18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2400" dirty="0" smtClean="0"/>
              <a:t>Пам’ятайте, що в конституції застосовується мажоритарна система.</a:t>
            </a:r>
            <a:endParaRPr lang="en-US" sz="2400" dirty="0"/>
          </a:p>
          <a:p>
            <a:r>
              <a:rPr lang="uk-UA" sz="2400" dirty="0" smtClean="0"/>
              <a:t>І якщо суспільство плюралістичне, це може не становити проблеми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Але якщо суспільство сегментоване на групи з різною </a:t>
            </a:r>
            <a:r>
              <a:rPr lang="uk-UA" sz="2400" dirty="0" err="1" smtClean="0"/>
              <a:t>самоідентифікацією</a:t>
            </a:r>
            <a:r>
              <a:rPr lang="uk-UA" sz="2400" dirty="0" smtClean="0"/>
              <a:t>, що охоплюють усі сфери й займають протилежні позиції, ситуація може бути зовсім іншою</a:t>
            </a:r>
            <a:r>
              <a:rPr lang="en-US" sz="2400" dirty="0" smtClean="0"/>
              <a:t>:</a:t>
            </a:r>
            <a:endParaRPr lang="en-US" sz="2400" dirty="0"/>
          </a:p>
          <a:p>
            <a:r>
              <a:rPr lang="uk-UA" sz="2400" dirty="0" smtClean="0"/>
              <a:t>якщо є група більшості (скажімо</a:t>
            </a:r>
            <a:r>
              <a:rPr lang="en-US" sz="2400" dirty="0" smtClean="0"/>
              <a:t>, </a:t>
            </a:r>
            <a:r>
              <a:rPr lang="en-US" sz="2400" dirty="0"/>
              <a:t>55%) </a:t>
            </a:r>
            <a:r>
              <a:rPr lang="uk-UA" sz="2400" dirty="0" smtClean="0"/>
              <a:t>і група меншості (скажімо</a:t>
            </a:r>
            <a:r>
              <a:rPr lang="en-US" sz="2400" dirty="0" smtClean="0"/>
              <a:t>, </a:t>
            </a:r>
            <a:r>
              <a:rPr lang="en-US" sz="2400" dirty="0"/>
              <a:t>45%), </a:t>
            </a:r>
            <a:r>
              <a:rPr lang="uk-UA" sz="2400" dirty="0" smtClean="0"/>
              <a:t>тоді група меншості </a:t>
            </a:r>
            <a:r>
              <a:rPr lang="uk-UA" sz="2400" b="1" i="1" dirty="0" smtClean="0"/>
              <a:t>програватиме кожне голосування з кожного питання</a:t>
            </a:r>
            <a:r>
              <a:rPr lang="en-US" sz="2400" b="1" i="1" dirty="0" smtClean="0"/>
              <a:t>.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17972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EBE95E-2C05-442D-B047-A98B04701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3A5AA0-EEB9-4040-967E-8FEC9184C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Для цієї меншості мажоритарна система нагадує скоріше неволю, ніж самоврядування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Але більшість, мабуть, ніколи не змінить конституцію щодо прийняття іншої виборчої системи.</a:t>
            </a:r>
            <a:endParaRPr lang="en-US" sz="2400" dirty="0"/>
          </a:p>
          <a:p>
            <a:r>
              <a:rPr lang="uk-UA" sz="2400" dirty="0" smtClean="0"/>
              <a:t>Отже, меншість не має жодної можливості для змін з використанням мирних каналів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А тому який вибір у неї залишається, крім збройної революції</a:t>
            </a:r>
            <a:r>
              <a:rPr lang="en-US" sz="2400" dirty="0" smtClean="0"/>
              <a:t>?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9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92643C-2E77-4402-8BA9-364D2BF2B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DDB299-856A-4206-8FF7-0FEFEEE3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929882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/>
              <a:t>3. </a:t>
            </a:r>
            <a:r>
              <a:rPr lang="uk-UA" sz="4000" dirty="0"/>
              <a:t>Навіть якщо конституція й забезпечує шляхи для мирних змін, очільники нею </a:t>
            </a:r>
            <a:r>
              <a:rPr lang="uk-UA" sz="4000" dirty="0" smtClean="0"/>
              <a:t>нехтують</a:t>
            </a:r>
            <a:r>
              <a:rPr lang="en-US" sz="4000" dirty="0" smtClean="0"/>
              <a:t>.</a:t>
            </a:r>
            <a:r>
              <a:rPr lang="en-US" sz="4000" dirty="0"/>
              <a:t/>
            </a:r>
            <a:br>
              <a:rPr lang="en-US" sz="4000" dirty="0"/>
            </a:br>
            <a:endParaRPr lang="en-US" sz="3700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32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3E9E61-B479-4D86-890A-EF37B4330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Стримування та противаги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110020-393C-47E4-BD0D-9DA597D18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sz="2400" b="1" i="1" dirty="0" smtClean="0"/>
              <a:t>Іноді може бути, що конституція забезпечує шляхи для мирних змін</a:t>
            </a:r>
            <a:r>
              <a:rPr lang="en-US" sz="2400" b="1" i="1" dirty="0" smtClean="0"/>
              <a:t>.</a:t>
            </a:r>
            <a:endParaRPr lang="en-US" sz="2400" b="1" i="1" dirty="0"/>
          </a:p>
          <a:p>
            <a:r>
              <a:rPr lang="uk-UA" sz="2400" b="1" i="1" dirty="0" smtClean="0"/>
              <a:t>Але політики завжди схильні збільшувати свою владу й перекривати ці шляхи</a:t>
            </a:r>
            <a:r>
              <a:rPr lang="en-US" sz="2400" b="1" i="1" dirty="0" smtClean="0"/>
              <a:t>.</a:t>
            </a:r>
            <a:endParaRPr lang="en-US" sz="2400" b="1" i="1" dirty="0"/>
          </a:p>
          <a:p>
            <a:r>
              <a:rPr lang="uk-UA" sz="2400" b="1" i="1" dirty="0" smtClean="0"/>
              <a:t>Вибори часто не допомагають, оскільки політики маніпулюють виборами, й можливість народного контролю є лише в сам момент виборів</a:t>
            </a:r>
            <a:r>
              <a:rPr lang="en-US" sz="2400" b="1" i="1" dirty="0" smtClean="0"/>
              <a:t>.</a:t>
            </a:r>
            <a:endParaRPr lang="en-US" sz="2400" b="1" i="1" dirty="0"/>
          </a:p>
          <a:p>
            <a:r>
              <a:rPr lang="uk-UA" sz="2400" b="1" i="1" dirty="0" smtClean="0"/>
              <a:t>Тому ми маємо покладатися натомість на стримування і противаги</a:t>
            </a:r>
            <a:r>
              <a:rPr lang="en-US" sz="2400" b="1" i="1" dirty="0" smtClean="0"/>
              <a:t>.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35263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009EA7-584C-4756-83A6-64792D095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825CD1-57A2-4B7D-BC68-B4BC786E3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00989"/>
            <a:ext cx="10281858" cy="4051755"/>
          </a:xfrm>
        </p:spPr>
        <p:txBody>
          <a:bodyPr>
            <a:noAutofit/>
          </a:bodyPr>
          <a:lstStyle/>
          <a:p>
            <a:r>
              <a:rPr lang="uk-UA" sz="2400" dirty="0" smtClean="0"/>
              <a:t>Але якщо система стримувань і противаг не є належною для країни </a:t>
            </a:r>
            <a:r>
              <a:rPr lang="en-US" sz="2400" dirty="0" smtClean="0"/>
              <a:t>—</a:t>
            </a:r>
            <a:r>
              <a:rPr lang="uk-UA" sz="2400" dirty="0" smtClean="0"/>
              <a:t> якщо вона не розосереджує владу достатньою мірою </a:t>
            </a:r>
            <a:r>
              <a:rPr lang="en-US" sz="2400" dirty="0" smtClean="0"/>
              <a:t>—</a:t>
            </a:r>
            <a:r>
              <a:rPr lang="uk-UA" sz="2400" dirty="0" smtClean="0"/>
              <a:t> тоді вона не триматиме очільників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І часто, коли у нас неправильна система стримувань і противаг</a:t>
            </a:r>
            <a:r>
              <a:rPr lang="en-US" sz="2400" dirty="0" smtClean="0"/>
              <a:t>, </a:t>
            </a:r>
            <a:r>
              <a:rPr lang="uk-UA" sz="2400" dirty="0" smtClean="0"/>
              <a:t>сильні очільники схильні зосереджувати у себе владні повноваження</a:t>
            </a:r>
            <a:r>
              <a:rPr lang="en-US" sz="2400" dirty="0" smtClean="0">
                <a:sym typeface="Wingdings" panose="05000000000000000000" pitchFamily="2" charset="2"/>
              </a:rPr>
              <a:t>, </a:t>
            </a:r>
            <a:r>
              <a:rPr lang="uk-UA" sz="2400" dirty="0" smtClean="0">
                <a:sym typeface="Wingdings" panose="05000000000000000000" pitchFamily="2" charset="2"/>
              </a:rPr>
              <a:t>навіть із порушенням конституції</a:t>
            </a:r>
            <a:r>
              <a:rPr lang="en-US" sz="2400" dirty="0" smtClean="0">
                <a:sym typeface="Wingdings" panose="05000000000000000000" pitchFamily="2" charset="2"/>
              </a:rPr>
              <a:t>.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uk-UA" sz="2400" dirty="0" smtClean="0">
                <a:sym typeface="Wingdings" panose="05000000000000000000" pitchFamily="2" charset="2"/>
              </a:rPr>
              <a:t>Зазвичай це трапляється внаслідок того, що початкова система стримувань і противаг не була достатньо розосередженою й давала сильним політикам можливість перетягувати на себе більше владних повноважень</a:t>
            </a:r>
            <a:r>
              <a:rPr lang="en-US" sz="2400" dirty="0" smtClean="0">
                <a:sym typeface="Wingdings" panose="05000000000000000000" pitchFamily="2" charset="2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891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ACB3B3-0C8A-4D12-95E1-ADF73EC5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Президенти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61C580-96DC-4C5D-8E38-4A1C7E828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uk-UA" sz="2400" dirty="0" smtClean="0"/>
              <a:t>Найчастіше це зростання надмірної концентрації владних повноважень трапляється тоді, коли президенти, обрані прямим голосуванням, хапають усе більше влади, навіть виходячи за конституційні межі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Це явище називають «</a:t>
            </a:r>
            <a:r>
              <a:rPr lang="uk-UA" sz="2400" dirty="0" err="1" smtClean="0"/>
              <a:t>гіперпрезидентством</a:t>
            </a:r>
            <a:r>
              <a:rPr lang="uk-UA" sz="2400" dirty="0" smtClean="0"/>
              <a:t>» чи «</a:t>
            </a:r>
            <a:r>
              <a:rPr lang="uk-UA" sz="2400" dirty="0" err="1" smtClean="0"/>
              <a:t>суперпрезидентством</a:t>
            </a:r>
            <a:r>
              <a:rPr lang="uk-UA" sz="2400" dirty="0" smtClean="0"/>
              <a:t>»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Оскільки тих президентів обирають прямим голосуванням, вони відчувають право на захоплення владних повноважень, як захисники людей, обрані, щоб вирішувати проблеми кожного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8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0F2479-8D37-4274-A1B7-61589FCE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Народ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E7CFC0-3D04-4EEF-93E0-C5DEFB010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А народ часто хоче дати президентам багато владних повноважень</a:t>
            </a:r>
            <a:r>
              <a:rPr lang="en-US" sz="2400" dirty="0" smtClean="0"/>
              <a:t>, </a:t>
            </a:r>
            <a:r>
              <a:rPr lang="uk-UA" sz="2400" dirty="0" smtClean="0"/>
              <a:t>оскільки наляканий та збентежений, а тому хоче</a:t>
            </a:r>
            <a:r>
              <a:rPr lang="uk-UA" sz="2400" dirty="0"/>
              <a:t> </a:t>
            </a:r>
            <a:r>
              <a:rPr lang="uk-UA" sz="2400" dirty="0" smtClean="0"/>
              <a:t>мати «батька», який вирішуватиме всі проблеми народу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Але ця дорога веде до смерті стримувань і противаг, прав</a:t>
            </a:r>
            <a:r>
              <a:rPr lang="uk-UA" sz="2400" dirty="0"/>
              <a:t> </a:t>
            </a:r>
            <a:r>
              <a:rPr lang="uk-UA" sz="2400" dirty="0" smtClean="0"/>
              <a:t>людини та самої демократії як такої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І вона часто веде до підриву конституції та до нестабільності у країні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870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550F7FB3-C6B5-448D-B636-0D9019041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="" xmlns:a16="http://schemas.microsoft.com/office/drawing/2014/main" id="{65E3DAA3-38AD-4994-99A5-689626ED7E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5215066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56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089302-7B8B-4443-8158-68918D9DB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Але чи можуть революції бути конституційними?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0E6E9A-C965-4243-B0CF-4A6EC1446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8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01C0CAB-6A03-4C6A-9FAA-2198477536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12">
            <a:extLst>
              <a:ext uri="{FF2B5EF4-FFF2-40B4-BE49-F238E27FC236}">
                <a16:creationId xmlns="" xmlns:a16="http://schemas.microsoft.com/office/drawing/2014/main" id="{F982E0B2-AA9C-441C-A08E-A9DF9CF12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26" name="Freeform: Shape 13">
              <a:extLst>
                <a:ext uri="{FF2B5EF4-FFF2-40B4-BE49-F238E27FC236}">
                  <a16:creationId xmlns="" xmlns:a16="http://schemas.microsoft.com/office/drawing/2014/main" id="{A4A2E074-C10D-4C57-AB72-B631E4D771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0B037EB3-1772-4BA8-A95A-E5DBDFEA3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27" name="Freeform: Shape 15">
                <a:extLst>
                  <a:ext uri="{FF2B5EF4-FFF2-40B4-BE49-F238E27FC236}">
                    <a16:creationId xmlns="" xmlns:a16="http://schemas.microsoft.com/office/drawing/2014/main" id="{A1F47AC1-63D0-47F3-9728-1A0A054349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803A57D6-0C36-4560-A08A-16768551EF6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8" name="Rectangle 18">
            <a:extLst>
              <a:ext uri="{FF2B5EF4-FFF2-40B4-BE49-F238E27FC236}">
                <a16:creationId xmlns="" xmlns:a16="http://schemas.microsoft.com/office/drawing/2014/main" id="{CA5B2A81-2C8E-4963-AFD4-E539D168B4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0618A5-E68C-4AB6-9239-4A61DAFD9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900" y="1079500"/>
            <a:ext cx="6119131" cy="5385594"/>
          </a:xfrm>
        </p:spPr>
        <p:txBody>
          <a:bodyPr vert="horz" lIns="0" tIns="0" rIns="0" bIns="0" rtlCol="0" anchor="b" anchorCtr="0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1. </a:t>
            </a:r>
            <a:r>
              <a:rPr lang="uk-UA" sz="2400" dirty="0" smtClean="0"/>
              <a:t>Чи революції взагалі бувають виправданими</a:t>
            </a:r>
            <a:r>
              <a:rPr lang="en-US" sz="2400" dirty="0" smtClean="0"/>
              <a:t>?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2. </a:t>
            </a:r>
            <a:r>
              <a:rPr lang="uk-UA" sz="2400" dirty="0" smtClean="0"/>
              <a:t>Але </a:t>
            </a:r>
            <a:r>
              <a:rPr lang="uk-UA" sz="2400" dirty="0" smtClean="0"/>
              <a:t>чи революції взагалі бувають виправданими у конституційній республіці</a:t>
            </a:r>
            <a:r>
              <a:rPr lang="en-US" sz="2400" dirty="0" smtClean="0"/>
              <a:t>?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3. </a:t>
            </a:r>
            <a:r>
              <a:rPr lang="uk-UA" sz="2400" dirty="0" smtClean="0"/>
              <a:t>але революція — це останній </a:t>
            </a:r>
            <a:r>
              <a:rPr lang="uk-UA" sz="2400" dirty="0" smtClean="0"/>
              <a:t>вихід</a:t>
            </a:r>
            <a:r>
              <a:rPr lang="en-US" sz="2400" dirty="0" smtClean="0"/>
              <a:t>, </a:t>
            </a:r>
            <a:r>
              <a:rPr lang="uk-UA" sz="2400" dirty="0" smtClean="0"/>
              <a:t>то чи не повинні ми спробувати змінити конституцію за допомогою звичайних </a:t>
            </a:r>
            <a:r>
              <a:rPr lang="uk-UA" sz="2400" dirty="0" smtClean="0"/>
              <a:t>процесів?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4. </a:t>
            </a:r>
            <a:r>
              <a:rPr lang="uk-UA" sz="2400" dirty="0" smtClean="0"/>
              <a:t>але чи можуть революції бути конституційними</a:t>
            </a:r>
            <a:r>
              <a:rPr lang="en-US" sz="2400" dirty="0" smtClean="0"/>
              <a:t>?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1100" dirty="0"/>
              <a:t/>
            </a:r>
            <a:br>
              <a:rPr lang="en-US" sz="1100" dirty="0"/>
            </a:br>
            <a:r>
              <a:rPr lang="en-US" sz="1100" dirty="0"/>
              <a:t/>
            </a:r>
            <a:br>
              <a:rPr lang="en-US" sz="1100" dirty="0"/>
            </a:br>
            <a:endParaRPr lang="en-US" sz="1100" dirty="0"/>
          </a:p>
        </p:txBody>
      </p:sp>
      <p:pic>
        <p:nvPicPr>
          <p:cNvPr id="4" name="Video 3">
            <a:extLst>
              <a:ext uri="{FF2B5EF4-FFF2-40B4-BE49-F238E27FC236}">
                <a16:creationId xmlns="" xmlns:a16="http://schemas.microsoft.com/office/drawing/2014/main" id="{B8E64EAA-F900-48D9-AF28-16FA335613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540989" y="2495097"/>
            <a:ext cx="3330000" cy="1867805"/>
          </a:xfrm>
          <a:prstGeom prst="rect">
            <a:avLst/>
          </a:prstGeom>
        </p:spPr>
      </p:pic>
      <p:cxnSp>
        <p:nvCxnSpPr>
          <p:cNvPr id="29" name="Straight Connector 20">
            <a:extLst>
              <a:ext uri="{FF2B5EF4-FFF2-40B4-BE49-F238E27FC236}">
                <a16:creationId xmlns="" xmlns:a16="http://schemas.microsoft.com/office/drawing/2014/main" id="{9E7C23BC-DAA6-40E1-8166-B8C4439D14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773465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15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585649-2DB0-4BA3-931B-8188CCDC5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ПРОТИРІЧЧЯ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A2FFA8-DF5F-4B31-8DEC-80964BF92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Конституції створюють порядок; революції є наступом на порядок</a:t>
            </a:r>
            <a:r>
              <a:rPr lang="en-US" sz="2400" dirty="0" smtClean="0"/>
              <a:t>?</a:t>
            </a:r>
            <a:endParaRPr lang="en-US" sz="2400" dirty="0"/>
          </a:p>
          <a:p>
            <a:r>
              <a:rPr lang="uk-UA" sz="2400" dirty="0" smtClean="0"/>
              <a:t>Конституції встановлюють систему державної влади; революції руйнують владу</a:t>
            </a:r>
            <a:r>
              <a:rPr lang="en-US" sz="2400" dirty="0" smtClean="0"/>
              <a:t>?</a:t>
            </a:r>
            <a:endParaRPr lang="en-US" sz="2400" dirty="0"/>
          </a:p>
          <a:p>
            <a:r>
              <a:rPr lang="uk-UA" sz="2400" dirty="0" smtClean="0"/>
              <a:t>Влада — це встановлений порядок; за самим визначенням, революції прагнуть скинути владу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35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D1CCEE-8B0D-4355-B147-F0D0C05C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9B085D-0052-4A77-9A5C-28F34B806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За визначенням, збройні революції включають насильство проти</a:t>
            </a:r>
            <a:r>
              <a:rPr lang="en-US" sz="2800" dirty="0" smtClean="0"/>
              <a:t> </a:t>
            </a:r>
            <a:r>
              <a:rPr lang="uk-UA" sz="2800" i="1" dirty="0" smtClean="0">
                <a:solidFill>
                  <a:srgbClr val="C00000"/>
                </a:solidFill>
              </a:rPr>
              <a:t>влади</a:t>
            </a:r>
            <a:r>
              <a:rPr lang="en-US" sz="2800" dirty="0" smtClean="0"/>
              <a:t>, </a:t>
            </a:r>
            <a:r>
              <a:rPr lang="uk-UA" sz="2800" dirty="0" smtClean="0"/>
              <a:t>а може навіть і спробу скинути </a:t>
            </a:r>
            <a:r>
              <a:rPr lang="uk-UA" sz="2800" i="1" dirty="0" smtClean="0">
                <a:solidFill>
                  <a:srgbClr val="C00000"/>
                </a:solidFill>
              </a:rPr>
              <a:t>владу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uk-UA" sz="2800" dirty="0" smtClean="0"/>
              <a:t>Але </a:t>
            </a:r>
            <a:r>
              <a:rPr lang="uk-UA" sz="2800" i="1" dirty="0" smtClean="0">
                <a:solidFill>
                  <a:srgbClr val="C00000"/>
                </a:solidFill>
              </a:rPr>
              <a:t>влада</a:t>
            </a:r>
            <a:r>
              <a:rPr lang="en-US" sz="2800" dirty="0" smtClean="0"/>
              <a:t> </a:t>
            </a:r>
            <a:r>
              <a:rPr lang="uk-UA" sz="2800" dirty="0" smtClean="0"/>
              <a:t>й</a:t>
            </a:r>
            <a:r>
              <a:rPr lang="en-US" sz="2800" dirty="0" smtClean="0"/>
              <a:t> </a:t>
            </a:r>
            <a:r>
              <a:rPr lang="uk-UA" sz="2800" i="1" dirty="0" smtClean="0">
                <a:solidFill>
                  <a:srgbClr val="C00000"/>
                </a:solidFill>
              </a:rPr>
              <a:t>конституція</a:t>
            </a:r>
            <a:r>
              <a:rPr lang="en-US" sz="2800" dirty="0" smtClean="0"/>
              <a:t> </a:t>
            </a:r>
            <a:r>
              <a:rPr lang="uk-UA" sz="2800" dirty="0" smtClean="0"/>
              <a:t>— це не одне й те саме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uk-UA" sz="2800" dirty="0" smtClean="0"/>
              <a:t>Чинячи опір беззаконній </a:t>
            </a:r>
            <a:r>
              <a:rPr lang="uk-UA" sz="2800" i="1" dirty="0" smtClean="0">
                <a:solidFill>
                  <a:srgbClr val="C00000"/>
                </a:solidFill>
              </a:rPr>
              <a:t>владі</a:t>
            </a:r>
            <a:r>
              <a:rPr lang="en-US" sz="2800" dirty="0" smtClean="0"/>
              <a:t>, </a:t>
            </a:r>
            <a:r>
              <a:rPr lang="uk-UA" sz="2800" dirty="0" smtClean="0"/>
              <a:t>революції можуть насправді служити</a:t>
            </a:r>
            <a:r>
              <a:rPr lang="en-US" sz="2800" dirty="0" smtClean="0"/>
              <a:t> </a:t>
            </a:r>
            <a:r>
              <a:rPr lang="uk-UA" sz="2800" i="1" dirty="0" smtClean="0">
                <a:solidFill>
                  <a:srgbClr val="C00000"/>
                </a:solidFill>
              </a:rPr>
              <a:t>конституції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85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E0E8D0-3000-43AF-887A-12D51F54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/>
              <a:t>Коли мирні зміни є в рамках конституції неможливими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70526AC-F579-4651-8352-F1AD926DF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400" dirty="0" smtClean="0"/>
              <a:t>Конституція не забезпечує шляхів для мирних змін</a:t>
            </a:r>
            <a:r>
              <a:rPr lang="en-US" sz="2400" dirty="0" smtClean="0"/>
              <a:t>.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uk-UA" sz="2400" dirty="0"/>
              <a:t>На початку конституція забезпечувала шляхи для мирних змін, але оскільки країна змінилася, конституція тепер діє </a:t>
            </a:r>
            <a:r>
              <a:rPr lang="uk-UA" sz="2400" dirty="0" smtClean="0"/>
              <a:t>по-іншому</a:t>
            </a:r>
            <a:r>
              <a:rPr lang="en-US" sz="2400" dirty="0" smtClean="0"/>
              <a:t>.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uk-UA" sz="3200" dirty="0" smtClean="0">
                <a:solidFill>
                  <a:srgbClr val="C00000"/>
                </a:solidFill>
              </a:rPr>
              <a:t>Навіть якщо конституція й забезпечує шляхи для мирних змін, очільники нею нехтують</a:t>
            </a:r>
            <a:r>
              <a:rPr lang="en-US" sz="3200" dirty="0" smtClean="0">
                <a:solidFill>
                  <a:srgbClr val="C00000"/>
                </a:solidFill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4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AF1CE7-78E7-4764-9647-3F8EFD82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dirty="0" smtClean="0"/>
              <a:t>Конституції — це договори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C6442A-74D3-4B59-BA24-5152C9D7C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935" y="2199048"/>
            <a:ext cx="10798895" cy="3753696"/>
          </a:xfrm>
        </p:spPr>
        <p:txBody>
          <a:bodyPr>
            <a:noAutofit/>
          </a:bodyPr>
          <a:lstStyle/>
          <a:p>
            <a:r>
              <a:rPr lang="uk-UA" sz="2000" dirty="0" smtClean="0"/>
              <a:t>Конституція — це договір між народом і владою, який називається договором про правління.</a:t>
            </a:r>
            <a:endParaRPr lang="en-US" sz="2000" dirty="0"/>
          </a:p>
          <a:p>
            <a:pPr marL="617220" lvl="1" indent="-342900">
              <a:buFont typeface="+mj-lt"/>
              <a:buAutoNum type="arabicPeriod"/>
            </a:pPr>
            <a:r>
              <a:rPr lang="uk-UA" sz="2000" dirty="0" smtClean="0"/>
              <a:t>Люди погоджуються, щоб щодо них здійснювали врядування, але лише в межах положень договору</a:t>
            </a:r>
            <a:r>
              <a:rPr lang="en-US" sz="2000" dirty="0" smtClean="0"/>
              <a:t>.</a:t>
            </a:r>
            <a:endParaRPr lang="en-US" sz="2000" dirty="0"/>
          </a:p>
          <a:p>
            <a:pPr marL="617220" lvl="1" indent="-342900">
              <a:buFont typeface="+mj-lt"/>
              <a:buAutoNum type="arabicPeriod"/>
            </a:pPr>
            <a:r>
              <a:rPr lang="uk-UA" sz="2000" dirty="0" smtClean="0"/>
              <a:t>Владу уповноважує тільки конституція; без неї влада не має</a:t>
            </a:r>
            <a:r>
              <a:rPr lang="uk-UA" sz="2000" dirty="0"/>
              <a:t> </a:t>
            </a:r>
            <a:r>
              <a:rPr lang="uk-UA" sz="2000" dirty="0" smtClean="0"/>
              <a:t>повноважень правити</a:t>
            </a:r>
            <a:r>
              <a:rPr lang="en-US" sz="2000" dirty="0" smtClean="0"/>
              <a:t>.</a:t>
            </a:r>
            <a:endParaRPr lang="en-US" sz="2000" dirty="0"/>
          </a:p>
          <a:p>
            <a:pPr marL="617220" lvl="1" indent="-342900">
              <a:buFont typeface="+mj-lt"/>
              <a:buAutoNum type="arabicPeriod"/>
            </a:pPr>
            <a:r>
              <a:rPr lang="uk-UA" sz="2000" dirty="0" smtClean="0"/>
              <a:t>Конституція створює владу, структурує її та накладає на неї обмеження</a:t>
            </a:r>
            <a:r>
              <a:rPr lang="en-US" sz="2000" dirty="0" smtClean="0"/>
              <a:t>.</a:t>
            </a:r>
            <a:endParaRPr lang="en-US" sz="2000" dirty="0"/>
          </a:p>
          <a:p>
            <a:pPr marL="617220" lvl="1" indent="-342900">
              <a:buFont typeface="+mj-lt"/>
              <a:buAutoNum type="arabicPeriod"/>
            </a:pPr>
            <a:r>
              <a:rPr lang="uk-UA" sz="2000" dirty="0" smtClean="0"/>
              <a:t>Якщо влада суттєво порушує положення договору, тоді він стає недійсним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uk-UA" sz="2000" dirty="0" smtClean="0"/>
              <a:t>Пор. події в Бірмі 1 лютого </a:t>
            </a:r>
            <a:r>
              <a:rPr lang="en-US" sz="2000" dirty="0" smtClean="0"/>
              <a:t>2021</a:t>
            </a:r>
            <a:r>
              <a:rPr lang="uk-UA" sz="2000" dirty="0" smtClean="0"/>
              <a:t> р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76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93470C-E122-4F7F-870C-FDFA0F3E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Стан війни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D63669-9180-4BE3-9E9D-48D51D7A7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31730"/>
            <a:ext cx="10399664" cy="3821014"/>
          </a:xfrm>
        </p:spPr>
        <p:txBody>
          <a:bodyPr>
            <a:noAutofit/>
          </a:bodyPr>
          <a:lstStyle/>
          <a:p>
            <a:r>
              <a:rPr lang="uk-UA" sz="2400" dirty="0" smtClean="0"/>
              <a:t>Коли конституція недійсна</a:t>
            </a:r>
            <a:r>
              <a:rPr lang="en-US" sz="2400" dirty="0" smtClean="0"/>
              <a:t>, </a:t>
            </a:r>
            <a:r>
              <a:rPr lang="uk-UA" sz="2400" dirty="0" smtClean="0"/>
              <a:t>тоді влада й народ перебувають у стані війни</a:t>
            </a:r>
            <a:r>
              <a:rPr lang="en-US" sz="2400" dirty="0" smtClean="0"/>
              <a:t>.</a:t>
            </a:r>
            <a:endParaRPr lang="en-US" sz="2400" dirty="0"/>
          </a:p>
          <a:p>
            <a:pPr marL="617220" lvl="1" indent="-342900">
              <a:buFont typeface="+mj-lt"/>
              <a:buAutoNum type="arabicPeriod"/>
            </a:pPr>
            <a:r>
              <a:rPr lang="uk-UA" sz="2400" dirty="0" smtClean="0"/>
              <a:t>Це не обов’язково означає реальні зіткнення між ними</a:t>
            </a:r>
            <a:r>
              <a:rPr lang="en-US" sz="2400" dirty="0" smtClean="0"/>
              <a:t>.</a:t>
            </a:r>
            <a:endParaRPr lang="en-US" sz="2400" dirty="0"/>
          </a:p>
          <a:p>
            <a:pPr marL="617220" lvl="1" indent="-342900">
              <a:buFont typeface="+mj-lt"/>
              <a:buAutoNum type="arabicPeriod"/>
            </a:pPr>
            <a:r>
              <a:rPr lang="uk-UA" sz="2400" dirty="0" smtClean="0"/>
              <a:t>Це означає, що між ними вже немає договору, а отже, немає правової основи для їхніх відносин</a:t>
            </a:r>
            <a:r>
              <a:rPr lang="en-US" sz="2400" dirty="0" smtClean="0"/>
              <a:t>.</a:t>
            </a:r>
            <a:endParaRPr lang="en-US" sz="2400" dirty="0"/>
          </a:p>
          <a:p>
            <a:pPr marL="617220" lvl="1" indent="-342900">
              <a:buFont typeface="+mj-lt"/>
              <a:buAutoNum type="arabicPeriod"/>
            </a:pPr>
            <a:r>
              <a:rPr lang="uk-UA" sz="2400" dirty="0" smtClean="0"/>
              <a:t>І влада втратила припис на правління, здійснивши акти агресії проти конституції та народу</a:t>
            </a:r>
            <a:r>
              <a:rPr lang="en-US" sz="2400" dirty="0" smtClean="0"/>
              <a:t>.</a:t>
            </a:r>
            <a:endParaRPr lang="en-US" sz="2400" dirty="0"/>
          </a:p>
          <a:p>
            <a:pPr marL="617220" lvl="1" indent="-342900">
              <a:buFont typeface="+mj-lt"/>
              <a:buAutoNum type="arabicPeriod"/>
            </a:pPr>
            <a:r>
              <a:rPr lang="uk-UA" sz="2400" dirty="0" smtClean="0"/>
              <a:t>А тому народ уже не зобов’язаний підкорятися владі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440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6349E9-2685-4460-9FBC-7782B1889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Опір і революція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37DF6F-2A4C-4AE7-A928-D6189255C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sz="2400" dirty="0" smtClean="0"/>
              <a:t>Якщо влада намагається правити народом без належного припису, тоді вона намагається панувати над людьми без належного уповноваження, так само, як у ситуації, коли це спробувала приватна особа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Тоді народ має право опору владі</a:t>
            </a:r>
            <a:r>
              <a:rPr lang="uk-UA" sz="2400" dirty="0"/>
              <a:t>, так само, як у ситуації, коли </a:t>
            </a:r>
            <a:r>
              <a:rPr lang="uk-UA" sz="2400" dirty="0" smtClean="0"/>
              <a:t>вони чинили б опір приватному пануванню. Це право випливає з права на самооборону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І народ має право здійснити революцію, яке випливає з права на самоврядування</a:t>
            </a:r>
            <a:r>
              <a:rPr lang="en-US" sz="2400" dirty="0" smtClean="0"/>
              <a:t>:</a:t>
            </a:r>
            <a:endParaRPr lang="en-US" sz="2400" dirty="0"/>
          </a:p>
          <a:p>
            <a:pPr lvl="1"/>
            <a:r>
              <a:rPr lang="uk-UA" sz="2200" dirty="0" smtClean="0"/>
              <a:t>скинути владу</a:t>
            </a:r>
            <a:r>
              <a:rPr lang="en-US" sz="2200" dirty="0" smtClean="0"/>
              <a:t>,</a:t>
            </a:r>
          </a:p>
          <a:p>
            <a:pPr lvl="1"/>
            <a:r>
              <a:rPr lang="uk-UA" sz="2200" dirty="0" smtClean="0"/>
              <a:t>створити нову владу в новій конституції</a:t>
            </a:r>
            <a:r>
              <a:rPr lang="en-US" sz="2200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35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2C9134-0712-4D7B-8393-247A9A41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/>
              <a:t>Дотримання конституції протягом збройної революції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AC021E-E922-469F-8E27-307043F77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103120"/>
            <a:ext cx="10287467" cy="3849624"/>
          </a:xfrm>
        </p:spPr>
        <p:txBody>
          <a:bodyPr>
            <a:noAutofit/>
          </a:bodyPr>
          <a:lstStyle/>
          <a:p>
            <a:r>
              <a:rPr lang="uk-UA" sz="2400" dirty="0" smtClean="0"/>
              <a:t>Отже, народ і влада перебувають у стані війни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Але всередині народу люди не обов’язково перебуває у стані війни одне з одним</a:t>
            </a:r>
            <a:r>
              <a:rPr lang="en-US" sz="2400" dirty="0" smtClean="0"/>
              <a:t>.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000" dirty="0" smtClean="0"/>
              <a:t>Насправді, чинячи опір владі</a:t>
            </a:r>
            <a:r>
              <a:rPr lang="en-US" sz="2000" dirty="0" smtClean="0"/>
              <a:t>, </a:t>
            </a:r>
            <a:r>
              <a:rPr lang="uk-UA" sz="2000" dirty="0" smtClean="0"/>
              <a:t>народ захищає конституцію</a:t>
            </a:r>
            <a:r>
              <a:rPr lang="en-US" sz="2000" dirty="0" smtClean="0"/>
              <a:t>.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000" dirty="0" smtClean="0"/>
              <a:t>Мета народу — відновлення конституційного порядку</a:t>
            </a:r>
            <a:r>
              <a:rPr lang="en-US" sz="2000" dirty="0" smtClean="0"/>
              <a:t>.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000" dirty="0" smtClean="0"/>
              <a:t>В кінці революції народ може прийняти нову конституцію або відновити стару</a:t>
            </a:r>
            <a:r>
              <a:rPr lang="en-US" sz="2000" dirty="0" smtClean="0"/>
              <a:t>.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000" dirty="0" smtClean="0"/>
              <a:t>Але тим часом, протягом революції, народ може вважати, що стара конституція продовжує мати для нього силу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516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309244-1EDA-48D7-8972-15AB424E9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Беззаконні та </a:t>
            </a:r>
            <a:r>
              <a:rPr lang="uk-UA" dirty="0" smtClean="0"/>
              <a:t>законні </a:t>
            </a:r>
            <a:r>
              <a:rPr lang="uk-UA" dirty="0" smtClean="0"/>
              <a:t>революції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8E9A36-2836-47E7-90B4-31E905D86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Деякі революціонери уявляють собі, що вони відкинули всі правові рамки, які вже існували</a:t>
            </a:r>
            <a:r>
              <a:rPr lang="en-US" sz="2400" dirty="0" smtClean="0"/>
              <a:t>, </a:t>
            </a:r>
            <a:r>
              <a:rPr lang="uk-UA" sz="2400" dirty="0" smtClean="0"/>
              <a:t>тому єдине, що їх обмежує, це благо народу </a:t>
            </a:r>
            <a:r>
              <a:rPr lang="en-US" sz="2400" dirty="0" smtClean="0"/>
              <a:t>—</a:t>
            </a:r>
            <a:r>
              <a:rPr lang="uk-UA" sz="2400" dirty="0" smtClean="0"/>
              <a:t> при цьому мається на увазі </a:t>
            </a:r>
            <a:r>
              <a:rPr lang="uk-UA" sz="2400" dirty="0" smtClean="0"/>
              <a:t>їхнє </a:t>
            </a:r>
            <a:r>
              <a:rPr lang="uk-UA" sz="2400" dirty="0" smtClean="0"/>
              <a:t>уявлення про благо народу.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400" dirty="0" smtClean="0"/>
              <a:t>Такі революції по суті беззаконні, а тому небезпечні</a:t>
            </a:r>
            <a:r>
              <a:rPr lang="en-US" sz="2400" dirty="0" smtClean="0"/>
              <a:t>.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400" dirty="0" smtClean="0"/>
              <a:t>Вони схильні до розколів та породження жорстокості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Пор. Французьку революцію та революцію більшовицьку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803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E11BE6-773B-4BB4-A3E0-1D39EFF40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54E378-C8F4-4505-BF53-2C2778A1F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103120"/>
            <a:ext cx="10169661" cy="3849624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Але деякі революціонери вважають, що вони обмежені конституційним порядком, який уже існував</a:t>
            </a:r>
            <a:r>
              <a:rPr lang="en-US" sz="2400" dirty="0" smtClean="0"/>
              <a:t>: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000" dirty="0" smtClean="0"/>
              <a:t>вони обмежені конституційними нормами</a:t>
            </a:r>
            <a:r>
              <a:rPr lang="en-US" sz="2000" dirty="0" smtClean="0"/>
              <a:t>;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000" dirty="0" smtClean="0"/>
              <a:t>вони повинні служити конституційним цілям</a:t>
            </a:r>
            <a:r>
              <a:rPr lang="en-US" sz="2000" dirty="0" smtClean="0"/>
              <a:t>;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000" dirty="0" smtClean="0"/>
              <a:t>максимально можливою мірою вони повинні зберігати наявні конституційні установи й форми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uk-UA" sz="2400" dirty="0" smtClean="0"/>
              <a:t>Такі революції з більшою ймовірністю зберігатимуть єдність і з меншою ймовірністю породжуватимуть жорстокість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uk-UA" sz="2400" dirty="0" smtClean="0"/>
              <a:t>Пор. Американську революцію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969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10C7E7-78C4-47D6-828C-D85BEB71B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/>
              <a:t>Формальна конституція</a:t>
            </a:r>
            <a:br>
              <a:rPr lang="uk-UA" dirty="0" smtClean="0"/>
            </a:br>
            <a:r>
              <a:rPr lang="uk-UA" dirty="0" smtClean="0"/>
              <a:t>та конституція органічна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988E4D-DDD6-4647-9DC5-A5992779A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625394"/>
            <a:ext cx="10058400" cy="3327350"/>
          </a:xfrm>
        </p:spPr>
        <p:txBody>
          <a:bodyPr>
            <a:noAutofit/>
          </a:bodyPr>
          <a:lstStyle/>
          <a:p>
            <a:r>
              <a:rPr lang="uk-UA" sz="2400" dirty="0" smtClean="0"/>
              <a:t>Формальна конституція — це письмовий документ, який створює, структурує та обмежує владу</a:t>
            </a:r>
            <a:r>
              <a:rPr lang="en-US" sz="2400" dirty="0" smtClean="0"/>
              <a:t>.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400" dirty="0" smtClean="0"/>
              <a:t>Тією мірою, якою це можливо, конституційні революції структурують свій рух у такий самий спосіб, як державна влада; пор. хартію Уряду національної єдності / Консультативної ради національної єдності (М’янма)</a:t>
            </a:r>
            <a:r>
              <a:rPr lang="en-US" sz="2400" dirty="0" smtClean="0"/>
              <a:t>.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400" dirty="0" smtClean="0"/>
              <a:t>Але щодо цього існують межі досяжного в революційні часи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166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AB7CFDD-E67B-4078-9BD0-D09D4200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191E377-3C4E-4C42-B42C-858169F3AB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pic>
        <p:nvPicPr>
          <p:cNvPr id="4" name="Picture 3" descr="Bright and colorful light trails forming a curve">
            <a:extLst>
              <a:ext uri="{FF2B5EF4-FFF2-40B4-BE49-F238E27FC236}">
                <a16:creationId xmlns="" xmlns:a16="http://schemas.microsoft.com/office/drawing/2014/main" id="{595C68C8-5F6E-4830-AE1D-415E36288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</a:blip>
          <a:srcRect t="8402" b="16347"/>
          <a:stretch/>
        </p:blipFill>
        <p:spPr>
          <a:xfrm>
            <a:off x="-1" y="-140245"/>
            <a:ext cx="1219200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0618A5-E68C-4AB6-9239-4A61DAFD9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002" y="280493"/>
            <a:ext cx="11629149" cy="5110539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chemeClr val="bg2"/>
                </a:solidFill>
              </a:rPr>
              <a:t>1. </a:t>
            </a:r>
            <a:r>
              <a:rPr lang="uk-UA" dirty="0" smtClean="0">
                <a:solidFill>
                  <a:schemeClr val="bg2"/>
                </a:solidFill>
              </a:rPr>
              <a:t>Чи революції взагалі бувають виправданими</a:t>
            </a:r>
            <a:r>
              <a:rPr lang="en-US" dirty="0" smtClean="0">
                <a:solidFill>
                  <a:schemeClr val="bg2"/>
                </a:solidFill>
              </a:rPr>
              <a:t>?</a:t>
            </a:r>
            <a:r>
              <a:rPr lang="en-US" dirty="0">
                <a:solidFill>
                  <a:schemeClr val="bg2"/>
                </a:solidFill>
              </a:rPr>
              <a:t/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/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2. </a:t>
            </a:r>
            <a:r>
              <a:rPr lang="uk-UA" dirty="0" smtClean="0">
                <a:solidFill>
                  <a:schemeClr val="bg2"/>
                </a:solidFill>
              </a:rPr>
              <a:t>Але чи революції взагалі бувають виправданими у конституційній республіці</a:t>
            </a:r>
            <a:r>
              <a:rPr lang="en-US" sz="2800" dirty="0" smtClean="0">
                <a:solidFill>
                  <a:schemeClr val="bg2"/>
                </a:solidFill>
              </a:rPr>
              <a:t>?</a:t>
            </a:r>
            <a:r>
              <a:rPr lang="en-US" sz="2800" dirty="0">
                <a:solidFill>
                  <a:schemeClr val="bg2"/>
                </a:solidFill>
              </a:rPr>
              <a:t/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/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3. </a:t>
            </a:r>
            <a:r>
              <a:rPr lang="uk-UA" dirty="0" smtClean="0">
                <a:solidFill>
                  <a:schemeClr val="bg2"/>
                </a:solidFill>
              </a:rPr>
              <a:t>але революція — це останній вихід, то чи не повинні ми спробувати змінити конституцію за допомогою звичайних </a:t>
            </a:r>
            <a:r>
              <a:rPr lang="uk-UA" dirty="0" smtClean="0">
                <a:solidFill>
                  <a:schemeClr val="bg2"/>
                </a:solidFill>
              </a:rPr>
              <a:t>процесів?</a:t>
            </a:r>
            <a:r>
              <a:rPr lang="en-US" sz="2800" dirty="0">
                <a:solidFill>
                  <a:schemeClr val="bg2"/>
                </a:solidFill>
              </a:rPr>
              <a:t/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/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4. </a:t>
            </a:r>
            <a:r>
              <a:rPr lang="uk-UA" dirty="0" smtClean="0">
                <a:solidFill>
                  <a:schemeClr val="bg2"/>
                </a:solidFill>
              </a:rPr>
              <a:t>але чи можуть революції бути конституційними</a:t>
            </a:r>
            <a:r>
              <a:rPr lang="en-US" dirty="0" smtClean="0">
                <a:solidFill>
                  <a:schemeClr val="bg2"/>
                </a:solidFill>
              </a:rPr>
              <a:t>?</a:t>
            </a:r>
            <a:r>
              <a:rPr lang="en-US" dirty="0">
                <a:solidFill>
                  <a:schemeClr val="bg2"/>
                </a:solidFill>
              </a:rPr>
              <a:t/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41A04B4-E0DF-4917-B646-F2F548766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3558988" y="6134098"/>
            <a:ext cx="5074022" cy="59138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 fontScale="25000" lnSpcReduction="20000"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1B7537E-7B93-4306-B9DF-4CD583E0AA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00AB796C-11E6-468E-9C0D-38940D8E2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"/>
                <a:ea typeface="+mn-ea"/>
                <a:cs typeface="+mn-cs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0FC9ACE4-DF02-4B56-B482-DDAD2EC090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999CC309-9401-4122-8206-A304650EFC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19291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45F24-ED51-4A95-9BAF-76B0B2A0A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7E9704-32FA-44BB-AD9E-CE18CEA4C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400" dirty="0" smtClean="0"/>
              <a:t>Але в основі формальної конституції лежить органічна конституція</a:t>
            </a:r>
            <a:r>
              <a:rPr lang="en-US" sz="2400" dirty="0" smtClean="0"/>
              <a:t>:</a:t>
            </a:r>
            <a:endParaRPr lang="en-US" sz="2400" dirty="0"/>
          </a:p>
          <a:p>
            <a:pPr lvl="1"/>
            <a:r>
              <a:rPr lang="uk-UA" sz="2400" dirty="0" smtClean="0"/>
              <a:t>набір норм, цінностей та підходів, який об’єднував та об’єднує народ </a:t>
            </a:r>
            <a:r>
              <a:rPr lang="en-US" sz="2400" dirty="0" smtClean="0"/>
              <a:t>—</a:t>
            </a:r>
            <a:r>
              <a:rPr lang="uk-UA" sz="2400" dirty="0" smtClean="0"/>
              <a:t> суспільний договір</a:t>
            </a:r>
            <a:r>
              <a:rPr lang="en-US" sz="2400" dirty="0" smtClean="0"/>
              <a:t>,</a:t>
            </a:r>
            <a:endParaRPr lang="en-US" sz="2400" dirty="0"/>
          </a:p>
          <a:p>
            <a:pPr lvl="1"/>
            <a:r>
              <a:rPr lang="uk-UA" sz="2400" dirty="0" smtClean="0"/>
              <a:t>і який породив формальну конституцію</a:t>
            </a:r>
            <a:r>
              <a:rPr lang="en-US" sz="2400" dirty="0" smtClean="0"/>
              <a:t>.</a:t>
            </a:r>
            <a:endParaRPr lang="en-US" sz="2400" dirty="0"/>
          </a:p>
          <a:p>
            <a:pPr lvl="1"/>
            <a:r>
              <a:rPr lang="uk-UA" sz="2400" dirty="0" smtClean="0"/>
              <a:t>І за відповідних обставин ця органічна конституція може зберегти єдність та гідність </a:t>
            </a:r>
            <a:r>
              <a:rPr lang="uk-UA" sz="2400" smtClean="0"/>
              <a:t>революційного руху</a:t>
            </a:r>
            <a:r>
              <a:rPr lang="en-US" sz="2400" smtClean="0"/>
              <a:t>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6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4513E0-875A-4CC0-BAF8-3B7265CC1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Чи революції взагалі бувають виправданими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87F838-8928-4A86-8DED-E3B1DDA8B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7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D550EAA4-FF1C-4083-957F-2FED474D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800" dirty="0" smtClean="0"/>
              <a:t>Чи революції взагалі бувають виправданими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3397370A-2198-412D-B68D-5FCF63282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2800" dirty="0" smtClean="0"/>
              <a:t>Звісно, так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uk-UA" sz="2800" dirty="0" smtClean="0"/>
              <a:t>Люди мають право на опір утискам</a:t>
            </a:r>
            <a:r>
              <a:rPr lang="en-US" sz="2800" dirty="0" smtClean="0"/>
              <a:t>, </a:t>
            </a:r>
            <a:r>
              <a:rPr lang="uk-UA" sz="2800" dirty="0" smtClean="0"/>
              <a:t>у разі необхідності навіть збройний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uk-UA" sz="2800" dirty="0" smtClean="0"/>
              <a:t>Але, звісно, збройна революція має бути останнім </a:t>
            </a:r>
            <a:r>
              <a:rPr lang="uk-UA" sz="2800" dirty="0" smtClean="0"/>
              <a:t>засобом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uk-UA" sz="2800" dirty="0" smtClean="0">
                <a:sym typeface="Wingdings" panose="05000000000000000000" pitchFamily="2" charset="2"/>
              </a:rPr>
              <a:t>ми беремося до </a:t>
            </a:r>
            <a:r>
              <a:rPr lang="uk-UA" sz="2800" dirty="0" smtClean="0">
                <a:sym typeface="Wingdings" panose="05000000000000000000" pitchFamily="2" charset="2"/>
              </a:rPr>
              <a:t>зброї </a:t>
            </a:r>
            <a:r>
              <a:rPr lang="uk-UA" sz="2800" dirty="0" smtClean="0">
                <a:sym typeface="Wingdings" panose="05000000000000000000" pitchFamily="2" charset="2"/>
              </a:rPr>
              <a:t>лише тоді, коли ніщо інше не спрацьовує</a:t>
            </a:r>
            <a:r>
              <a:rPr lang="en-US" sz="2800" dirty="0" smtClean="0">
                <a:sym typeface="Wingdings" panose="05000000000000000000" pitchFamily="2" charset="2"/>
              </a:rPr>
              <a:t>.</a:t>
            </a:r>
            <a:endParaRPr lang="en-US" sz="2800" dirty="0">
              <a:sym typeface="Wingdings" panose="05000000000000000000" pitchFamily="2" charset="2"/>
            </a:endParaRPr>
          </a:p>
          <a:p>
            <a:r>
              <a:rPr lang="uk-UA" sz="2800" dirty="0" smtClean="0">
                <a:sym typeface="Wingdings" panose="05000000000000000000" pitchFamily="2" charset="2"/>
              </a:rPr>
              <a:t>І вона має бути спрямованою на спільне благо та здійснюватися народною </a:t>
            </a:r>
            <a:r>
              <a:rPr lang="uk-UA" sz="2800" dirty="0" smtClean="0">
                <a:sym typeface="Wingdings" panose="05000000000000000000" pitchFamily="2" charset="2"/>
              </a:rPr>
              <a:t>масою</a:t>
            </a:r>
            <a:r>
              <a:rPr lang="en-US" sz="2800" dirty="0" smtClean="0">
                <a:sym typeface="Wingdings" panose="05000000000000000000" pitchFamily="2" charset="2"/>
              </a:rPr>
              <a:t>.</a:t>
            </a:r>
            <a:endParaRPr lang="en-US" sz="28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6736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51485C-83C2-4A90-9DB5-717FC9B4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 fontScale="90000"/>
          </a:bodyPr>
          <a:lstStyle/>
          <a:p>
            <a:r>
              <a:rPr lang="uk-UA" sz="4800" dirty="0" smtClean="0"/>
              <a:t>Але чи революції взагалі бувають виправданими у конституційній республіці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3641E36C-F24E-4A90-B4B9-8D158EC15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87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EEC46FA-DB24-4135-9CAF-48318A069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/>
              <a:t>Якщо у нас є конституція, для чого б нам знадобилася революція?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AA232D6-7294-4469-A48C-ABDBE5EAA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112286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400" dirty="0" smtClean="0"/>
              <a:t>Може, це погана конституція</a:t>
            </a:r>
            <a:r>
              <a:rPr lang="en-US" sz="2400" dirty="0" smtClean="0"/>
              <a:t>: </a:t>
            </a:r>
            <a:endParaRPr lang="en-US" sz="2400" dirty="0"/>
          </a:p>
          <a:p>
            <a:pPr lvl="1"/>
            <a:r>
              <a:rPr lang="uk-UA" sz="2400" dirty="0" smtClean="0"/>
              <a:t>Тобто конституція, яка не підходить країні</a:t>
            </a:r>
            <a:r>
              <a:rPr lang="en-US" sz="2400" dirty="0" smtClean="0"/>
              <a:t>.</a:t>
            </a:r>
            <a:endParaRPr lang="en-US" sz="2400" dirty="0"/>
          </a:p>
          <a:p>
            <a:pPr lvl="1"/>
            <a:r>
              <a:rPr lang="uk-UA" sz="2400" dirty="0" smtClean="0"/>
              <a:t>Не існує «вдалої» конституції «взагалі»</a:t>
            </a:r>
            <a:r>
              <a:rPr lang="en-US" sz="2400" dirty="0" smtClean="0"/>
              <a:t>.</a:t>
            </a:r>
            <a:endParaRPr lang="en-US" sz="2400" dirty="0"/>
          </a:p>
          <a:p>
            <a:pPr lvl="1"/>
            <a:r>
              <a:rPr lang="uk-UA" sz="2400" dirty="0" smtClean="0"/>
              <a:t>Вона добра лише тоді, коли вона добра </a:t>
            </a:r>
            <a:r>
              <a:rPr lang="uk-UA" sz="2400" i="1" dirty="0" smtClean="0"/>
              <a:t>для конкретної країни</a:t>
            </a:r>
            <a:r>
              <a:rPr lang="en-US" sz="2400" dirty="0" smtClean="0"/>
              <a:t>.</a:t>
            </a:r>
            <a:endParaRPr lang="en-US" sz="2400" dirty="0"/>
          </a:p>
          <a:p>
            <a:pPr lvl="1"/>
            <a:r>
              <a:rPr lang="uk-UA" sz="2400" dirty="0" smtClean="0"/>
              <a:t>А більшість конституцій не підходять для своєї країни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uk-UA" sz="2400" dirty="0" smtClean="0">
                <a:sym typeface="Wingdings" panose="05000000000000000000" pitchFamily="2" charset="2"/>
              </a:rPr>
              <a:t>саме тому ми маємо</a:t>
            </a:r>
            <a:r>
              <a:rPr lang="uk-UA" sz="2400" dirty="0">
                <a:sym typeface="Wingdings" panose="05000000000000000000" pitchFamily="2" charset="2"/>
              </a:rPr>
              <a:t> </a:t>
            </a:r>
            <a:r>
              <a:rPr lang="uk-UA" sz="2400" dirty="0" smtClean="0">
                <a:sym typeface="Wingdings" panose="05000000000000000000" pitchFamily="2" charset="2"/>
              </a:rPr>
              <a:t>неспокій, </a:t>
            </a:r>
            <a:r>
              <a:rPr lang="uk-UA" sz="2400" dirty="0" smtClean="0">
                <a:sym typeface="Wingdings" panose="05000000000000000000" pitchFamily="2" charset="2"/>
              </a:rPr>
              <a:t>громадянські заворушення</a:t>
            </a:r>
            <a:r>
              <a:rPr lang="en-US" sz="2400" dirty="0" smtClean="0">
                <a:sym typeface="Wingdings" panose="05000000000000000000" pitchFamily="2" charset="2"/>
              </a:rPr>
              <a:t>, </a:t>
            </a:r>
            <a:r>
              <a:rPr lang="uk-UA" sz="2400" dirty="0" smtClean="0">
                <a:sym typeface="Wingdings" panose="05000000000000000000" pitchFamily="2" charset="2"/>
              </a:rPr>
              <a:t>а іноді революцію</a:t>
            </a:r>
            <a:r>
              <a:rPr lang="en-US" sz="2400" dirty="0" smtClean="0">
                <a:sym typeface="Wingdings" panose="05000000000000000000" pitchFamily="2" charset="2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136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A5A7A9-E15B-4F92-8612-05C6CAEE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EB7EE4-F146-4621-8E8B-3205AA215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uk-UA" sz="2400" dirty="0" smtClean="0"/>
              <a:t>Навіть якщо конституція є доброю для країни, може бути, що очільники на неї не зважають</a:t>
            </a:r>
            <a:r>
              <a:rPr lang="en-US" sz="2400" dirty="0" smtClean="0"/>
              <a:t>:</a:t>
            </a:r>
            <a:endParaRPr lang="en-US" sz="2400" dirty="0"/>
          </a:p>
          <a:p>
            <a:pPr lvl="1"/>
            <a:r>
              <a:rPr lang="uk-UA" sz="2400" dirty="0" smtClean="0"/>
              <a:t>Тому в такому розумінні це погана конституція, оскільки вона не робить того, що від неї потрібне</a:t>
            </a:r>
            <a:r>
              <a:rPr lang="en-US" sz="2400" dirty="0" smtClean="0"/>
              <a:t>.</a:t>
            </a:r>
            <a:endParaRPr lang="en-US" sz="2400" dirty="0"/>
          </a:p>
          <a:p>
            <a:pPr lvl="1"/>
            <a:r>
              <a:rPr lang="uk-UA" sz="2400" dirty="0" smtClean="0"/>
              <a:t>Конституції </a:t>
            </a:r>
            <a:r>
              <a:rPr lang="uk-UA" sz="2400" dirty="0" smtClean="0"/>
              <a:t>треба </a:t>
            </a:r>
            <a:r>
              <a:rPr lang="uk-UA" sz="2400" dirty="0" smtClean="0"/>
              <a:t>писати так, щоб </a:t>
            </a:r>
            <a:r>
              <a:rPr lang="uk-UA" sz="2400" dirty="0"/>
              <a:t>вони були не тільки справедливими</a:t>
            </a:r>
            <a:r>
              <a:rPr lang="uk-UA" sz="2400" dirty="0" smtClean="0"/>
              <a:t>, але й дієвими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uk-UA" sz="2400" dirty="0" smtClean="0">
                <a:sym typeface="Wingdings" panose="05000000000000000000" pitchFamily="2" charset="2"/>
              </a:rPr>
              <a:t>отже, нам потрібні належні механізми</a:t>
            </a:r>
            <a:r>
              <a:rPr lang="en-US" sz="2400" dirty="0" smtClean="0">
                <a:sym typeface="Wingdings" panose="05000000000000000000" pitchFamily="2" charset="2"/>
              </a:rPr>
              <a:t>.</a:t>
            </a:r>
            <a:endParaRPr lang="en-US" sz="2400" dirty="0">
              <a:sym typeface="Wingdings" panose="05000000000000000000" pitchFamily="2" charset="2"/>
            </a:endParaRPr>
          </a:p>
          <a:p>
            <a:pPr lvl="1"/>
            <a:r>
              <a:rPr lang="uk-UA" sz="2400" dirty="0" smtClean="0">
                <a:sym typeface="Wingdings" panose="05000000000000000000" pitchFamily="2" charset="2"/>
              </a:rPr>
              <a:t>І, наприклад, озброєння громадян може бути необхідним для того, щоб конституція була дієвою, оскільки очільники з меншою ймовірністю утискатимуть озброєних громадян</a:t>
            </a:r>
            <a:r>
              <a:rPr lang="en-US" sz="2400" dirty="0" smtClean="0">
                <a:sym typeface="Wingdings" panose="05000000000000000000" pitchFamily="2" charset="2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84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iginal 5_01_Win32" id="{77344C68-A3F1-476B-8680-97D7F429B46B}" vid="{89780073-58E8-4DFF-BF29-BA99F80528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fVTI">
  <a:themeElements>
    <a:clrScheme name="AnalogousFromDarkSeedLeftStep">
      <a:dk1>
        <a:srgbClr val="000000"/>
      </a:dk1>
      <a:lt1>
        <a:srgbClr val="FFFFFF"/>
      </a:lt1>
      <a:dk2>
        <a:srgbClr val="1B1D2F"/>
      </a:dk2>
      <a:lt2>
        <a:srgbClr val="F0F3F1"/>
      </a:lt2>
      <a:accent1>
        <a:srgbClr val="E729B5"/>
      </a:accent1>
      <a:accent2>
        <a:srgbClr val="B717D5"/>
      </a:accent2>
      <a:accent3>
        <a:srgbClr val="7A29E7"/>
      </a:accent3>
      <a:accent4>
        <a:srgbClr val="3230D9"/>
      </a:accent4>
      <a:accent5>
        <a:srgbClr val="2976E7"/>
      </a:accent5>
      <a:accent6>
        <a:srgbClr val="17B3D5"/>
      </a:accent6>
      <a:hlink>
        <a:srgbClr val="3F5EBF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LeafVTI" id="{AD13D32C-3873-4EF1-A28C-5D0E64FF0913}" vid="{0D2E0FD0-9C17-4337-BD21-33917FC300A9}"/>
    </a:ext>
  </a:extLst>
</a:theme>
</file>

<file path=ppt/theme/theme4.xml><?xml version="1.0" encoding="utf-8"?>
<a:theme xmlns:a="http://schemas.openxmlformats.org/drawingml/2006/main" name="AdornVTI">
  <a:themeElements>
    <a:clrScheme name="AnalogousFromRegularSeedRightStep">
      <a:dk1>
        <a:srgbClr val="000000"/>
      </a:dk1>
      <a:lt1>
        <a:srgbClr val="FFFFFF"/>
      </a:lt1>
      <a:dk2>
        <a:srgbClr val="243441"/>
      </a:dk2>
      <a:lt2>
        <a:srgbClr val="E2E6E8"/>
      </a:lt2>
      <a:accent1>
        <a:srgbClr val="C77448"/>
      </a:accent1>
      <a:accent2>
        <a:srgbClr val="B69737"/>
      </a:accent2>
      <a:accent3>
        <a:srgbClr val="99AC3E"/>
      </a:accent3>
      <a:accent4>
        <a:srgbClr val="6AB637"/>
      </a:accent4>
      <a:accent5>
        <a:srgbClr val="42B743"/>
      </a:accent5>
      <a:accent6>
        <a:srgbClr val="37B66D"/>
      </a:accent6>
      <a:hlink>
        <a:srgbClr val="3B8AB3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dornVTI" id="{497E3FA9-5A27-4D12-9D04-917BEF3D1303}" vid="{34192A01-61CA-4566-9818-841C607496F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{87AD73AC-4442-49EC-B807-2F73EC76A260}tf78438558_win32</Template>
  <TotalTime>1471</TotalTime>
  <Words>1883</Words>
  <Application>Microsoft Office PowerPoint</Application>
  <PresentationFormat>Довільний</PresentationFormat>
  <Paragraphs>157</Paragraphs>
  <Slides>40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слайдів</vt:lpstr>
      </vt:variant>
      <vt:variant>
        <vt:i4>40</vt:i4>
      </vt:variant>
    </vt:vector>
  </HeadingPairs>
  <TitlesOfParts>
    <vt:vector size="44" baseType="lpstr">
      <vt:lpstr>SavonVTI</vt:lpstr>
      <vt:lpstr>Office Theme</vt:lpstr>
      <vt:lpstr>LeafVTI</vt:lpstr>
      <vt:lpstr>AdornVTI</vt:lpstr>
      <vt:lpstr>конституційні революції</vt:lpstr>
      <vt:lpstr>конституційні революції </vt:lpstr>
      <vt:lpstr>1. Чи революції взагалі бувають виправданими?  2. Але чи революції взагалі бувають виправданими у конституційній республіці?  3. але революція — це останній вихід, то чи не повинні ми спробувати змінити конституцію за допомогою звичайних процесів?  4. але чи можуть революції бути конституційними?   </vt:lpstr>
      <vt:lpstr>1. Чи революції взагалі бувають виправданими?  2. Але чи революції взагалі бувають виправданими у конституційній республіці?  3. але революція — це останній вихід, то чи не повинні ми спробувати змінити конституцію за допомогою звичайних процесів?  4. але чи можуть революції бути конституційними? </vt:lpstr>
      <vt:lpstr>Чи революції взагалі бувають виправданими?</vt:lpstr>
      <vt:lpstr>Чи революції взагалі бувають виправданими?</vt:lpstr>
      <vt:lpstr>Але чи революції взагалі бувають виправданими у конституційній республіці?</vt:lpstr>
      <vt:lpstr>Якщо у нас є конституція, для чого б нам знадобилася революція?</vt:lpstr>
      <vt:lpstr>Презентація PowerPoint</vt:lpstr>
      <vt:lpstr>Але революція — це останній вихід, то чи не повинні ми спробувати змінити конституцію за допомогою звичайних процесів?</vt:lpstr>
      <vt:lpstr>Презентація PowerPoint</vt:lpstr>
      <vt:lpstr>Чому?</vt:lpstr>
      <vt:lpstr>1. Конституція не забезпечує шляхів для мирних змін. </vt:lpstr>
      <vt:lpstr>Презентація PowerPoint</vt:lpstr>
      <vt:lpstr>Добре, 39Р/61Д, і республіканці контролюють визначення виборчих округів, оскільки вони перемогли на останніх виборах</vt:lpstr>
      <vt:lpstr>Презентація PowerPoint</vt:lpstr>
      <vt:lpstr>2. На початку конституція забезпечувала шляхи для мирних змін, але оскільки країна змінилася, конституція тепер діє по-іншому. </vt:lpstr>
      <vt:lpstr>Презентація PowerPoint</vt:lpstr>
      <vt:lpstr>Приклад</vt:lpstr>
      <vt:lpstr>Сегментовані суспільства</vt:lpstr>
      <vt:lpstr>Презентація PowerPoint</vt:lpstr>
      <vt:lpstr>Презентація PowerPoint</vt:lpstr>
      <vt:lpstr>3. Навіть якщо конституція й забезпечує шляхи для мирних змін, очільники нею нехтують. </vt:lpstr>
      <vt:lpstr>Стримування та противаги</vt:lpstr>
      <vt:lpstr>Презентація PowerPoint</vt:lpstr>
      <vt:lpstr>Президенти</vt:lpstr>
      <vt:lpstr>Народ</vt:lpstr>
      <vt:lpstr>Презентація PowerPoint</vt:lpstr>
      <vt:lpstr>Але чи можуть революції бути конституційними?</vt:lpstr>
      <vt:lpstr>ПРОТИРІЧЧЯ?</vt:lpstr>
      <vt:lpstr>Презентація PowerPoint</vt:lpstr>
      <vt:lpstr>Коли мирні зміни є в рамках конституції неможливими?</vt:lpstr>
      <vt:lpstr>Конституції — це договори</vt:lpstr>
      <vt:lpstr>Стан війни</vt:lpstr>
      <vt:lpstr>Опір і революція</vt:lpstr>
      <vt:lpstr>Дотримання конституції протягом збройної революції</vt:lpstr>
      <vt:lpstr>Беззаконні та законні революції</vt:lpstr>
      <vt:lpstr>Презентація PowerPoint</vt:lpstr>
      <vt:lpstr>Формальна конституція та конституція органічна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Constitutonal revolutions</dc:title>
  <dc:creator>David Williams</dc:creator>
  <cp:lastModifiedBy>Maksym Kozub</cp:lastModifiedBy>
  <cp:revision>64</cp:revision>
  <dcterms:created xsi:type="dcterms:W3CDTF">2021-10-10T13:35:18Z</dcterms:created>
  <dcterms:modified xsi:type="dcterms:W3CDTF">2021-10-25T05:02:38Z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